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  <p:sldMasterId id="2147483659" r:id="rId2"/>
  </p:sldMasterIdLst>
  <p:notesMasterIdLst>
    <p:notesMasterId r:id="rId37"/>
  </p:notesMasterIdLst>
  <p:handoutMasterIdLst>
    <p:handoutMasterId r:id="rId38"/>
  </p:handoutMasterIdLst>
  <p:sldIdLst>
    <p:sldId id="294" r:id="rId3"/>
    <p:sldId id="257" r:id="rId4"/>
    <p:sldId id="260" r:id="rId5"/>
    <p:sldId id="265" r:id="rId6"/>
    <p:sldId id="266" r:id="rId7"/>
    <p:sldId id="269" r:id="rId8"/>
    <p:sldId id="280" r:id="rId9"/>
    <p:sldId id="261" r:id="rId10"/>
    <p:sldId id="262" r:id="rId11"/>
    <p:sldId id="263" r:id="rId12"/>
    <p:sldId id="281" r:id="rId13"/>
    <p:sldId id="270" r:id="rId14"/>
    <p:sldId id="271" r:id="rId15"/>
    <p:sldId id="272" r:id="rId16"/>
    <p:sldId id="273" r:id="rId17"/>
    <p:sldId id="274" r:id="rId18"/>
    <p:sldId id="267" r:id="rId19"/>
    <p:sldId id="275" r:id="rId20"/>
    <p:sldId id="276" r:id="rId21"/>
    <p:sldId id="277" r:id="rId22"/>
    <p:sldId id="278" r:id="rId23"/>
    <p:sldId id="282" r:id="rId24"/>
    <p:sldId id="279" r:id="rId25"/>
    <p:sldId id="264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A3"/>
    <a:srgbClr val="0062C0"/>
    <a:srgbClr val="2D71B5"/>
    <a:srgbClr val="425DB5"/>
    <a:srgbClr val="4782B5"/>
    <a:srgbClr val="3F729D"/>
    <a:srgbClr val="0D0D3A"/>
    <a:srgbClr val="519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06" d="100"/>
          <a:sy n="106" d="100"/>
        </p:scale>
        <p:origin x="-1764" y="-222"/>
      </p:cViewPr>
      <p:guideLst>
        <p:guide orient="horz" pos="190"/>
        <p:guide orient="horz" pos="861"/>
        <p:guide orient="horz" pos="2277"/>
        <p:guide orient="horz" pos="715"/>
        <p:guide pos="2745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CAC71-90F1-F243-833A-1B58843FFB95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24EDB-3616-D64E-B386-0535452A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90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8B34C-3FF5-C245-A612-EEDB8466F884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95FDC-4E91-F14A-B8C7-D2566AE3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457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246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95FDC-4E91-F14A-B8C7-D2566AE3E8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2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23"/>
            <a:ext cx="9131300" cy="6848475"/>
          </a:xfrm>
          <a:prstGeom prst="rect">
            <a:avLst/>
          </a:prstGeom>
        </p:spPr>
      </p:pic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indent="0" algn="l">
              <a:buSzPct val="100000"/>
              <a:defRPr sz="5400">
                <a:solidFill>
                  <a:schemeClr val="bg1"/>
                </a:solidFill>
              </a:defRPr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 dirty="0"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l">
              <a:spcBef>
                <a:spcPts val="0"/>
              </a:spcBef>
              <a:buClr>
                <a:schemeClr val="dk2"/>
              </a:buClr>
              <a:buNone/>
              <a:defRPr sz="2800">
                <a:solidFill>
                  <a:schemeClr val="bg1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214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Sharkfest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6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Sharkfest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26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Sharkfest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6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Sharkfest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8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88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Sharkfest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9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Sharkfest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1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Sharkfest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6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Sharkfest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5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Sharkfest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55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Sharkfest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3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Sharkfest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9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023"/>
            <a:ext cx="91313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522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00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  <a:rtl val="0"/>
              </a:rPr>
              <a:t>Sharkfest 2014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0609394-C8B9-409D-89C8-84AF044DD0C8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  <a:rtl val="0"/>
              </a:rPr>
              <a:pPr defTabSz="914400"/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22426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code.google.com/p/pyreshark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Wireshark Dissectors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3 ways to eat bytes</a:t>
            </a:r>
          </a:p>
          <a:p>
            <a:endParaRPr lang="en-US" dirty="0" smtClean="0">
              <a:ln>
                <a:solidFill>
                  <a:schemeClr val="tx1"/>
                </a:solidFill>
              </a:ln>
            </a:endParaRPr>
          </a:p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Graham Bloice – Software Developer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365732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Wireshark Generic Dissector (WSGD)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Wireshark add-on created by </a:t>
            </a:r>
            <a:r>
              <a:rPr lang="en-GB" dirty="0"/>
              <a:t>Olivier </a:t>
            </a:r>
            <a:r>
              <a:rPr lang="en-GB" dirty="0" err="1" smtClean="0"/>
              <a:t>Aveline</a:t>
            </a:r>
            <a:r>
              <a:rPr lang="en-GB" dirty="0" smtClean="0"/>
              <a:t>, info at http</a:t>
            </a:r>
            <a:r>
              <a:rPr lang="en-GB" dirty="0"/>
              <a:t>://</a:t>
            </a:r>
            <a:r>
              <a:rPr lang="en-GB" dirty="0" smtClean="0"/>
              <a:t>wsgd.free.fr/</a:t>
            </a:r>
          </a:p>
          <a:p>
            <a:r>
              <a:rPr lang="en-US" dirty="0" smtClean="0"/>
              <a:t>Allows dissection of a protocol based on a text description of the protocol elements</a:t>
            </a:r>
          </a:p>
          <a:p>
            <a:r>
              <a:rPr lang="en-US" dirty="0" smtClean="0"/>
              <a:t>Available for Windows and Linux as a plug-in module</a:t>
            </a:r>
          </a:p>
          <a:p>
            <a:r>
              <a:rPr lang="en-US" dirty="0" smtClean="0"/>
              <a:t>Has some limitations but relatively simple to use and doesn’t require a development environment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WSGD Dissectors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Copy the appropriate version of the plugin into your Wireshark installation:</a:t>
            </a:r>
          </a:p>
          <a:p>
            <a:pPr lvl="1"/>
            <a:r>
              <a:rPr lang="en-GB" dirty="0" smtClean="0"/>
              <a:t>Global plugins</a:t>
            </a:r>
          </a:p>
          <a:p>
            <a:pPr lvl="1"/>
            <a:r>
              <a:rPr lang="en-GB" dirty="0" smtClean="0"/>
              <a:t>Personal plugins</a:t>
            </a:r>
          </a:p>
          <a:p>
            <a:r>
              <a:rPr lang="en-GB" dirty="0" smtClean="0"/>
              <a:t>Copy (or create) the definition files in the required location:</a:t>
            </a:r>
          </a:p>
          <a:p>
            <a:pPr lvl="1"/>
            <a:r>
              <a:rPr lang="en-GB" dirty="0" smtClean="0"/>
              <a:t>As specified by the environment variable “WIRESHARK_GENERIC_DISSECTOR_DIR”</a:t>
            </a:r>
          </a:p>
          <a:p>
            <a:pPr lvl="1"/>
            <a:r>
              <a:rPr lang="en-GB" dirty="0" smtClean="0"/>
              <a:t>Profiles directory</a:t>
            </a:r>
          </a:p>
          <a:p>
            <a:pPr lvl="1"/>
            <a:r>
              <a:rPr lang="en-GB" dirty="0" smtClean="0"/>
              <a:t>User data directory</a:t>
            </a:r>
          </a:p>
          <a:p>
            <a:pPr lvl="1"/>
            <a:r>
              <a:rPr lang="en-GB" dirty="0" smtClean="0"/>
              <a:t>Global plugin directory</a:t>
            </a:r>
          </a:p>
          <a:p>
            <a:pPr lvl="1"/>
            <a:r>
              <a:rPr lang="en-GB" dirty="0" smtClean="0"/>
              <a:t>Wireshark main directory</a:t>
            </a:r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WSGD</a:t>
            </a:r>
            <a:r>
              <a:rPr lang="en-US" dirty="0"/>
              <a:t> </a:t>
            </a:r>
            <a:r>
              <a:rPr lang="en-US" dirty="0" smtClean="0"/>
              <a:t>Basics – Protocol Definition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sz="1100" dirty="0">
                <a:latin typeface="Lucida Console" panose="020B0609040504020204" pitchFamily="49" charset="0"/>
              </a:rPr>
              <a:t># Protocol identification</a:t>
            </a: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sz="1100" dirty="0">
                <a:latin typeface="Lucida Console" panose="020B0609040504020204" pitchFamily="49" charset="0"/>
              </a:rPr>
              <a:t>PROTONAME               </a:t>
            </a:r>
            <a:r>
              <a:rPr lang="en-US" sz="1100" dirty="0" err="1">
                <a:latin typeface="Lucida Console" panose="020B0609040504020204" pitchFamily="49" charset="0"/>
              </a:rPr>
              <a:t>SharkFest</a:t>
            </a:r>
            <a:r>
              <a:rPr lang="en-US" sz="1100" dirty="0">
                <a:latin typeface="Lucida Console" panose="020B0609040504020204" pitchFamily="49" charset="0"/>
              </a:rPr>
              <a:t> </a:t>
            </a:r>
            <a:r>
              <a:rPr lang="en-US" sz="1100" dirty="0" smtClean="0">
                <a:latin typeface="Lucida Console" panose="020B0609040504020204" pitchFamily="49" charset="0"/>
              </a:rPr>
              <a:t>14 </a:t>
            </a:r>
            <a:r>
              <a:rPr lang="en-US" sz="1100" dirty="0">
                <a:latin typeface="Lucida Console" panose="020B0609040504020204" pitchFamily="49" charset="0"/>
              </a:rPr>
              <a:t>Protocol (WSGD)</a:t>
            </a: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sz="1100" dirty="0">
                <a:latin typeface="Lucida Console" panose="020B0609040504020204" pitchFamily="49" charset="0"/>
              </a:rPr>
              <a:t>PROTOSHORTNAME          </a:t>
            </a:r>
            <a:r>
              <a:rPr lang="en-US" sz="1100" dirty="0" smtClean="0">
                <a:latin typeface="Lucida Console" panose="020B0609040504020204" pitchFamily="49" charset="0"/>
              </a:rPr>
              <a:t>SF14</a:t>
            </a:r>
            <a:endParaRPr lang="en-US" sz="1100" dirty="0">
              <a:latin typeface="Lucida Console" panose="020B0609040504020204" pitchFamily="49" charset="0"/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sz="1100" dirty="0">
                <a:latin typeface="Lucida Console" panose="020B0609040504020204" pitchFamily="49" charset="0"/>
              </a:rPr>
              <a:t>PROTOABBREV             </a:t>
            </a:r>
            <a:r>
              <a:rPr lang="en-US" sz="1100" dirty="0" smtClean="0">
                <a:latin typeface="Lucida Console" panose="020B0609040504020204" pitchFamily="49" charset="0"/>
              </a:rPr>
              <a:t>sf14</a:t>
            </a:r>
            <a:endParaRPr lang="en-US" sz="1100" dirty="0">
              <a:latin typeface="Lucida Console" panose="020B0609040504020204" pitchFamily="49" charset="0"/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</a:pPr>
            <a:endParaRPr lang="en-US" sz="1100" dirty="0">
              <a:latin typeface="Lucida Console" panose="020B0609040504020204" pitchFamily="49" charset="0"/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sz="1100" dirty="0">
                <a:latin typeface="Lucida Console" panose="020B0609040504020204" pitchFamily="49" charset="0"/>
              </a:rPr>
              <a:t># Protocol parent, controls when dissector is called</a:t>
            </a: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sz="1100" dirty="0">
                <a:latin typeface="Lucida Console" panose="020B0609040504020204" pitchFamily="49" charset="0"/>
              </a:rPr>
              <a:t>PARENT_SUBFIELD         </a:t>
            </a:r>
            <a:r>
              <a:rPr lang="en-US" sz="1100" dirty="0" err="1">
                <a:latin typeface="Lucida Console" panose="020B0609040504020204" pitchFamily="49" charset="0"/>
              </a:rPr>
              <a:t>tcp.port</a:t>
            </a:r>
            <a:endParaRPr lang="en-US" sz="1100" dirty="0">
              <a:latin typeface="Lucida Console" panose="020B0609040504020204" pitchFamily="49" charset="0"/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sz="1100" dirty="0" smtClean="0">
                <a:latin typeface="Lucida Console" panose="020B0609040504020204" pitchFamily="49" charset="0"/>
              </a:rPr>
              <a:t>PARENT_SUBFIELD_VALUES  54321</a:t>
            </a:r>
            <a:endParaRPr lang="en-US" sz="1100" dirty="0">
              <a:latin typeface="Lucida Console" panose="020B0609040504020204" pitchFamily="49" charset="0"/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</a:pPr>
            <a:endParaRPr lang="en-US" sz="1100" dirty="0">
              <a:latin typeface="Lucida Console" panose="020B0609040504020204" pitchFamily="49" charset="0"/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sz="1100" dirty="0">
                <a:latin typeface="Lucida Console" panose="020B0609040504020204" pitchFamily="49" charset="0"/>
              </a:rPr>
              <a:t># Message header, protocol </a:t>
            </a:r>
            <a:r>
              <a:rPr lang="en-US" sz="1100" dirty="0" smtClean="0">
                <a:latin typeface="Lucida Console" panose="020B0609040504020204" pitchFamily="49" charset="0"/>
              </a:rPr>
              <a:t>starts </a:t>
            </a:r>
            <a:r>
              <a:rPr lang="en-US" sz="1100" dirty="0">
                <a:latin typeface="Lucida Console" panose="020B0609040504020204" pitchFamily="49" charset="0"/>
              </a:rPr>
              <a:t>with a header</a:t>
            </a:r>
          </a:p>
          <a:p>
            <a:pPr marL="0" indent="0">
              <a:lnSpc>
                <a:spcPct val="80000"/>
              </a:lnSpc>
              <a:spcBef>
                <a:spcPts val="100"/>
              </a:spcBef>
              <a:buNone/>
            </a:pPr>
            <a:r>
              <a:rPr lang="en-US" sz="1100" dirty="0">
                <a:latin typeface="Lucida Console" panose="020B0609040504020204" pitchFamily="49" charset="0"/>
              </a:rPr>
              <a:t>MSG_HEADER_TYPE         </a:t>
            </a:r>
            <a:r>
              <a:rPr lang="en-US" sz="1100" dirty="0" err="1" smtClean="0">
                <a:latin typeface="Lucida Console" panose="020B0609040504020204" pitchFamily="49" charset="0"/>
              </a:rPr>
              <a:t>T_msg_header</a:t>
            </a:r>
            <a:endParaRPr lang="en-US" sz="1100" dirty="0">
              <a:latin typeface="Lucida Console" panose="020B0609040504020204" pitchFamily="49" charset="0"/>
            </a:endParaRPr>
          </a:p>
          <a:p>
            <a:pPr marL="0" indent="0">
              <a:lnSpc>
                <a:spcPct val="80000"/>
              </a:lnSpc>
              <a:spcBef>
                <a:spcPts val="100"/>
              </a:spcBef>
              <a:buNone/>
            </a:pPr>
            <a:endParaRPr lang="en-US" sz="1100" dirty="0">
              <a:latin typeface="Lucida Console" panose="020B0609040504020204" pitchFamily="49" charset="0"/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sz="1100" dirty="0">
                <a:latin typeface="Lucida Console" panose="020B0609040504020204" pitchFamily="49" charset="0"/>
              </a:rPr>
              <a:t># Message type identifier, must be part of header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100" dirty="0">
                <a:latin typeface="Lucida Console" panose="020B0609040504020204" pitchFamily="49" charset="0"/>
              </a:rPr>
              <a:t>MSG_ID_FIELD_NAME       Function</a:t>
            </a: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</a:pPr>
            <a:endParaRPr lang="en-US" sz="1100" dirty="0">
              <a:latin typeface="Lucida Console" panose="020B0609040504020204" pitchFamily="49" charset="0"/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sz="1100" dirty="0">
                <a:latin typeface="Lucida Console" panose="020B0609040504020204" pitchFamily="49" charset="0"/>
              </a:rPr>
              <a:t># Message title field, shown in Info column</a:t>
            </a: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sz="1100" dirty="0">
                <a:latin typeface="Lucida Console" panose="020B0609040504020204" pitchFamily="49" charset="0"/>
              </a:rPr>
              <a:t>MSG_TITLE               </a:t>
            </a:r>
            <a:r>
              <a:rPr lang="en-US" sz="1100" dirty="0" err="1">
                <a:latin typeface="Lucida Console" panose="020B0609040504020204" pitchFamily="49" charset="0"/>
              </a:rPr>
              <a:t>InfoString</a:t>
            </a:r>
            <a:endParaRPr lang="en-US" sz="1100" dirty="0">
              <a:latin typeface="Lucida Console" panose="020B0609040504020204" pitchFamily="49" charset="0"/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</a:pPr>
            <a:endParaRPr lang="en-US" sz="1100" dirty="0">
              <a:latin typeface="Lucida Console" panose="020B0609040504020204" pitchFamily="49" charset="0"/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sz="1100" dirty="0">
                <a:latin typeface="Lucida Console" panose="020B0609040504020204" pitchFamily="49" charset="0"/>
              </a:rPr>
              <a:t># Message size field, from field in header</a:t>
            </a: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sz="1100" dirty="0">
                <a:latin typeface="Lucida Console" panose="020B0609040504020204" pitchFamily="49" charset="0"/>
              </a:rPr>
              <a:t>MSG_TOTAL_LENGTH        Length</a:t>
            </a: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</a:pPr>
            <a:endParaRPr lang="en-US" sz="1100" dirty="0">
              <a:latin typeface="Lucida Console" panose="020B0609040504020204" pitchFamily="49" charset="0"/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sz="1100" dirty="0">
                <a:latin typeface="Lucida Console" panose="020B0609040504020204" pitchFamily="49" charset="0"/>
              </a:rPr>
              <a:t># Message body type:</a:t>
            </a: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sz="1100" dirty="0">
                <a:latin typeface="Lucida Console" panose="020B0609040504020204" pitchFamily="49" charset="0"/>
              </a:rPr>
              <a:t>MSG_MAIN_TYPE           </a:t>
            </a:r>
            <a:r>
              <a:rPr lang="en-US" sz="1100" dirty="0" err="1">
                <a:latin typeface="Lucida Console" panose="020B0609040504020204" pitchFamily="49" charset="0"/>
              </a:rPr>
              <a:t>T_msg_switch</a:t>
            </a:r>
            <a:r>
              <a:rPr lang="en-US" sz="1100" dirty="0">
                <a:latin typeface="Lucida Console" panose="020B0609040504020204" pitchFamily="49" charset="0"/>
              </a:rPr>
              <a:t>(Function)</a:t>
            </a: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</a:pPr>
            <a:endParaRPr lang="en-US" sz="1100" dirty="0">
              <a:latin typeface="Lucida Console" panose="020B0609040504020204" pitchFamily="49" charset="0"/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sz="1100" dirty="0">
                <a:latin typeface="Lucida Console" panose="020B0609040504020204" pitchFamily="49" charset="0"/>
              </a:rPr>
              <a:t># Field definitions</a:t>
            </a: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sz="1100" dirty="0">
                <a:latin typeface="Lucida Console" panose="020B0609040504020204" pitchFamily="49" charset="0"/>
              </a:rPr>
              <a:t>PROTO_TYPE_DEFINITIONS</a:t>
            </a: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sz="1100" dirty="0">
                <a:latin typeface="Lucida Console" panose="020B0609040504020204" pitchFamily="49" charset="0"/>
              </a:rPr>
              <a:t>include  </a:t>
            </a:r>
            <a:r>
              <a:rPr lang="en-US" sz="1100" dirty="0" smtClean="0">
                <a:latin typeface="Lucida Console" panose="020B0609040504020204" pitchFamily="49" charset="0"/>
              </a:rPr>
              <a:t>sf14.fdesc;</a:t>
            </a:r>
            <a:endParaRPr lang="en-US" sz="1100" dirty="0">
              <a:latin typeface="Lucida Console" panose="020B0609040504020204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WSGD</a:t>
            </a:r>
            <a:r>
              <a:rPr lang="en-US" dirty="0"/>
              <a:t> </a:t>
            </a:r>
            <a:r>
              <a:rPr lang="en-US" dirty="0" smtClean="0"/>
              <a:t>Basics – Field Definitions 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>
                <a:latin typeface="Lucida Console" pitchFamily="49" charset="0"/>
              </a:rPr>
              <a:t># Message type enumeration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Lucida Console" pitchFamily="49" charset="0"/>
              </a:rPr>
              <a:t>enum8 </a:t>
            </a:r>
            <a:r>
              <a:rPr lang="en-US" sz="1200" dirty="0" err="1">
                <a:latin typeface="Lucida Console" pitchFamily="49" charset="0"/>
              </a:rPr>
              <a:t>T_Type_message</a:t>
            </a:r>
            <a:endParaRPr lang="en-US" sz="1200" dirty="0">
              <a:latin typeface="Lucida Console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Lucida Console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Lucida Console" pitchFamily="49" charset="0"/>
              </a:rPr>
              <a:t>  connect               20    # must be an integer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Lucida Console" pitchFamily="49" charset="0"/>
              </a:rPr>
              <a:t>  </a:t>
            </a:r>
            <a:r>
              <a:rPr lang="en-US" sz="1200" dirty="0" err="1">
                <a:latin typeface="Lucida Console" pitchFamily="49" charset="0"/>
              </a:rPr>
              <a:t>connect_ack</a:t>
            </a:r>
            <a:r>
              <a:rPr lang="en-US" sz="1200" dirty="0">
                <a:latin typeface="Lucida Console" pitchFamily="49" charset="0"/>
              </a:rPr>
              <a:t>            -    # "-" indicates previous value + 1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Lucida Console" pitchFamily="49" charset="0"/>
              </a:rPr>
              <a:t>  </a:t>
            </a:r>
            <a:r>
              <a:rPr lang="en-US" sz="1200" dirty="0" err="1">
                <a:latin typeface="Lucida Console" pitchFamily="49" charset="0"/>
              </a:rPr>
              <a:t>request_data</a:t>
            </a:r>
            <a:r>
              <a:rPr lang="en-US" sz="1200" dirty="0">
                <a:latin typeface="Lucida Console" pitchFamily="49" charset="0"/>
              </a:rPr>
              <a:t>          40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Lucida Console" pitchFamily="49" charset="0"/>
              </a:rPr>
              <a:t>  </a:t>
            </a:r>
            <a:r>
              <a:rPr lang="en-US" sz="1200" dirty="0" err="1">
                <a:latin typeface="Lucida Console" pitchFamily="49" charset="0"/>
              </a:rPr>
              <a:t>request_reply</a:t>
            </a:r>
            <a:r>
              <a:rPr lang="en-US" sz="1200" dirty="0">
                <a:latin typeface="Lucida Console" pitchFamily="49" charset="0"/>
              </a:rPr>
              <a:t>          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Lucida Console" pitchFamily="49" charset="0"/>
              </a:rPr>
              <a:t>  disconnect            60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Lucida Console" pitchFamily="49" charset="0"/>
              </a:rPr>
              <a:t>  </a:t>
            </a:r>
            <a:r>
              <a:rPr lang="en-US" sz="1200" dirty="0" err="1">
                <a:latin typeface="Lucida Console" pitchFamily="49" charset="0"/>
              </a:rPr>
              <a:t>disconnect_ack</a:t>
            </a:r>
            <a:r>
              <a:rPr lang="en-US" sz="1200" dirty="0">
                <a:latin typeface="Lucida Console" pitchFamily="49" charset="0"/>
              </a:rPr>
              <a:t>         -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Lucida Console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Lucida Console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Lucida Console" pitchFamily="49" charset="0"/>
              </a:rPr>
              <a:t># Header definition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>
                <a:latin typeface="Lucida Console" pitchFamily="49" charset="0"/>
              </a:rPr>
              <a:t>struct</a:t>
            </a:r>
            <a:r>
              <a:rPr lang="en-US" sz="1200" dirty="0">
                <a:latin typeface="Lucida Console" pitchFamily="49" charset="0"/>
              </a:rPr>
              <a:t> </a:t>
            </a:r>
            <a:r>
              <a:rPr lang="en-US" sz="1200" dirty="0" err="1">
                <a:latin typeface="Lucida Console" pitchFamily="49" charset="0"/>
              </a:rPr>
              <a:t>T_msg_header</a:t>
            </a:r>
            <a:endParaRPr lang="en-US" sz="1200" dirty="0">
              <a:latin typeface="Lucida Console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Lucida Console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Lucida Console" pitchFamily="49" charset="0"/>
              </a:rPr>
              <a:t>  </a:t>
            </a:r>
            <a:r>
              <a:rPr lang="en-US" sz="1200" dirty="0" err="1">
                <a:latin typeface="Lucida Console" pitchFamily="49" charset="0"/>
              </a:rPr>
              <a:t>byte_order</a:t>
            </a:r>
            <a:r>
              <a:rPr lang="en-US" sz="1200" dirty="0">
                <a:latin typeface="Lucida Console" pitchFamily="49" charset="0"/>
              </a:rPr>
              <a:t>            </a:t>
            </a:r>
            <a:r>
              <a:rPr lang="en-US" sz="1200" dirty="0" err="1">
                <a:latin typeface="Lucida Console" pitchFamily="49" charset="0"/>
              </a:rPr>
              <a:t>big_endian</a:t>
            </a:r>
            <a:r>
              <a:rPr lang="en-US" sz="1200" dirty="0">
                <a:latin typeface="Lucida Console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Lucida Console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Lucida Console" pitchFamily="49" charset="0"/>
              </a:rPr>
              <a:t>  </a:t>
            </a:r>
            <a:r>
              <a:rPr lang="en-US" sz="1200" dirty="0" err="1">
                <a:latin typeface="Lucida Console" pitchFamily="49" charset="0"/>
              </a:rPr>
              <a:t>T_Type_message</a:t>
            </a:r>
            <a:r>
              <a:rPr lang="en-US" sz="1200" dirty="0">
                <a:latin typeface="Lucida Console" pitchFamily="49" charset="0"/>
              </a:rPr>
              <a:t>        Function;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Lucida Console" pitchFamily="49" charset="0"/>
              </a:rPr>
              <a:t>  uint16                Length;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Lucida Console" pitchFamily="49" charset="0"/>
              </a:rPr>
              <a:t>  hide </a:t>
            </a:r>
            <a:r>
              <a:rPr lang="en-US" sz="1200" dirty="0" err="1">
                <a:latin typeface="Lucida Console" pitchFamily="49" charset="0"/>
              </a:rPr>
              <a:t>var</a:t>
            </a:r>
            <a:r>
              <a:rPr lang="en-US" sz="1200" dirty="0">
                <a:latin typeface="Lucida Console" pitchFamily="49" charset="0"/>
              </a:rPr>
              <a:t> string       </a:t>
            </a:r>
            <a:r>
              <a:rPr lang="en-US" sz="1200" dirty="0" err="1">
                <a:latin typeface="Lucida Console" pitchFamily="49" charset="0"/>
              </a:rPr>
              <a:t>InfoString</a:t>
            </a:r>
            <a:r>
              <a:rPr lang="en-US" sz="1200" dirty="0">
                <a:latin typeface="Lucida Console" pitchFamily="49" charset="0"/>
              </a:rPr>
              <a:t> = print ("%s", Function);  # Note type </a:t>
            </a:r>
            <a:r>
              <a:rPr lang="en-US" sz="1200" dirty="0">
                <a:latin typeface="Lucida Console" pitchFamily="49" charset="0"/>
              </a:rPr>
              <a:t>conversion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Lucida Console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Lucida Console" pitchFamily="49" charset="0"/>
              </a:rPr>
              <a:t>  </a:t>
            </a:r>
            <a:r>
              <a:rPr lang="en-US" sz="1200" dirty="0" err="1">
                <a:latin typeface="Lucida Console" pitchFamily="49" charset="0"/>
              </a:rPr>
              <a:t>byte_order</a:t>
            </a:r>
            <a:r>
              <a:rPr lang="en-US" sz="1200" dirty="0">
                <a:latin typeface="Lucida Console" pitchFamily="49" charset="0"/>
              </a:rPr>
              <a:t>            </a:t>
            </a:r>
            <a:r>
              <a:rPr lang="en-US" sz="1200" dirty="0" err="1">
                <a:latin typeface="Lucida Console" pitchFamily="49" charset="0"/>
              </a:rPr>
              <a:t>little_endian</a:t>
            </a:r>
            <a:r>
              <a:rPr lang="en-US" sz="1200" dirty="0">
                <a:latin typeface="Lucida Console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Lucida Console" pitchFamily="49" charset="0"/>
              </a:rPr>
              <a:t>}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WSGD</a:t>
            </a:r>
            <a:r>
              <a:rPr lang="en-US" dirty="0"/>
              <a:t> </a:t>
            </a:r>
            <a:r>
              <a:rPr lang="en-US" dirty="0" smtClean="0"/>
              <a:t>Basics – Field Definitions 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Lucida Console" pitchFamily="49" charset="0"/>
              </a:rPr>
              <a:t># Messages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>
                <a:latin typeface="Lucida Console" pitchFamily="49" charset="0"/>
              </a:rPr>
              <a:t>struct</a:t>
            </a:r>
            <a:r>
              <a:rPr lang="en-US" sz="1200" dirty="0">
                <a:latin typeface="Lucida Console" pitchFamily="49" charset="0"/>
              </a:rPr>
              <a:t>  </a:t>
            </a:r>
            <a:r>
              <a:rPr lang="en-US" sz="1200" dirty="0" err="1">
                <a:latin typeface="Lucida Console" pitchFamily="49" charset="0"/>
              </a:rPr>
              <a:t>T_msg_connect</a:t>
            </a:r>
            <a:endParaRPr lang="en-US" sz="1200" dirty="0">
              <a:latin typeface="Lucida Console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Lucida Console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Lucida Console" pitchFamily="49" charset="0"/>
              </a:rPr>
              <a:t>  </a:t>
            </a:r>
            <a:r>
              <a:rPr lang="en-US" sz="1200" dirty="0" err="1" smtClean="0">
                <a:latin typeface="Lucida Console" pitchFamily="49" charset="0"/>
              </a:rPr>
              <a:t>T_msg_header</a:t>
            </a:r>
            <a:r>
              <a:rPr lang="en-US" sz="1200" dirty="0" smtClean="0">
                <a:latin typeface="Lucida Console" pitchFamily="49" charset="0"/>
              </a:rPr>
              <a:t>    Header</a:t>
            </a:r>
            <a:r>
              <a:rPr lang="en-US" sz="1200" dirty="0">
                <a:latin typeface="Lucida Console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Lucida Console" pitchFamily="49" charset="0"/>
              </a:rPr>
              <a:t>  </a:t>
            </a:r>
            <a:r>
              <a:rPr lang="en-US" sz="1200" dirty="0" smtClean="0">
                <a:latin typeface="Lucida Console" pitchFamily="49" charset="0"/>
              </a:rPr>
              <a:t>uint32          ID</a:t>
            </a:r>
            <a:r>
              <a:rPr lang="en-US" sz="1200" dirty="0">
                <a:latin typeface="Lucida Console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Lucida Console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Lucida Console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>
                <a:latin typeface="Lucida Console" pitchFamily="49" charset="0"/>
              </a:rPr>
              <a:t>struct</a:t>
            </a:r>
            <a:r>
              <a:rPr lang="en-US" sz="1200" dirty="0">
                <a:latin typeface="Lucida Console" pitchFamily="49" charset="0"/>
              </a:rPr>
              <a:t>  </a:t>
            </a:r>
            <a:r>
              <a:rPr lang="en-US" sz="1200" dirty="0" err="1">
                <a:latin typeface="Lucida Console" pitchFamily="49" charset="0"/>
              </a:rPr>
              <a:t>T_msg_connect_ack</a:t>
            </a:r>
            <a:endParaRPr lang="en-US" sz="1200" dirty="0">
              <a:latin typeface="Lucida Console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Lucida Console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 pitchFamily="49" charset="0"/>
              </a:rPr>
              <a:t>  </a:t>
            </a:r>
            <a:r>
              <a:rPr lang="en-US" sz="1200" dirty="0" err="1">
                <a:latin typeface="Lucida Console" pitchFamily="49" charset="0"/>
              </a:rPr>
              <a:t>T_msg_header</a:t>
            </a:r>
            <a:r>
              <a:rPr lang="en-US" sz="1200" dirty="0">
                <a:latin typeface="Lucida Console" pitchFamily="49" charset="0"/>
              </a:rPr>
              <a:t>    Header;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Lucida Console" pitchFamily="49" charset="0"/>
              </a:rPr>
              <a:t>  uint32          ID</a:t>
            </a:r>
            <a:r>
              <a:rPr lang="en-US" sz="1200" dirty="0" smtClean="0">
                <a:latin typeface="Lucida Console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 pitchFamily="49" charset="0"/>
              </a:rPr>
              <a:t>}</a:t>
            </a:r>
            <a:endParaRPr lang="en-US" sz="1200" dirty="0">
              <a:latin typeface="Lucida Console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Lucida Console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>
                <a:latin typeface="Lucida Console" pitchFamily="49" charset="0"/>
              </a:rPr>
              <a:t>struct</a:t>
            </a:r>
            <a:r>
              <a:rPr lang="en-US" sz="1200" dirty="0">
                <a:latin typeface="Lucida Console" pitchFamily="49" charset="0"/>
              </a:rPr>
              <a:t>  </a:t>
            </a:r>
            <a:r>
              <a:rPr lang="en-US" sz="1200" dirty="0" err="1">
                <a:latin typeface="Lucida Console" pitchFamily="49" charset="0"/>
              </a:rPr>
              <a:t>T_msg_disconnect</a:t>
            </a:r>
            <a:endParaRPr lang="en-US" sz="1200" dirty="0">
              <a:latin typeface="Lucida Console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Lucida Console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 pitchFamily="49" charset="0"/>
              </a:rPr>
              <a:t>  </a:t>
            </a:r>
            <a:r>
              <a:rPr lang="en-US" sz="1200" dirty="0" err="1" smtClean="0">
                <a:latin typeface="Lucida Console" pitchFamily="49" charset="0"/>
              </a:rPr>
              <a:t>T_msg_header</a:t>
            </a:r>
            <a:r>
              <a:rPr lang="en-US" sz="1200" dirty="0" smtClean="0">
                <a:latin typeface="Lucida Console" pitchFamily="49" charset="0"/>
              </a:rPr>
              <a:t>    Header;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 pitchFamily="49" charset="0"/>
              </a:rPr>
              <a:t>  uint32          ID;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Lucida Console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>
                <a:latin typeface="Lucida Console" pitchFamily="49" charset="0"/>
              </a:rPr>
              <a:t>struct</a:t>
            </a:r>
            <a:r>
              <a:rPr lang="en-US" sz="1200" dirty="0">
                <a:latin typeface="Lucida Console" pitchFamily="49" charset="0"/>
              </a:rPr>
              <a:t>  </a:t>
            </a:r>
            <a:r>
              <a:rPr lang="en-US" sz="1200" dirty="0" err="1">
                <a:latin typeface="Lucida Console" pitchFamily="49" charset="0"/>
              </a:rPr>
              <a:t>T_msg_disconnect_ack</a:t>
            </a:r>
            <a:endParaRPr lang="en-US" sz="1200" dirty="0">
              <a:latin typeface="Lucida Console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Lucida Console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Lucida Console" pitchFamily="49" charset="0"/>
              </a:rPr>
              <a:t> </a:t>
            </a:r>
            <a:r>
              <a:rPr lang="en-US" sz="1200" dirty="0" smtClean="0">
                <a:latin typeface="Lucida Console" pitchFamily="49" charset="0"/>
              </a:rPr>
              <a:t> </a:t>
            </a:r>
            <a:r>
              <a:rPr lang="en-US" sz="1200" dirty="0" err="1" smtClean="0">
                <a:latin typeface="Lucida Console" pitchFamily="49" charset="0"/>
              </a:rPr>
              <a:t>T_msg_header</a:t>
            </a:r>
            <a:r>
              <a:rPr lang="en-US" sz="1200" dirty="0" smtClean="0">
                <a:latin typeface="Lucida Console" pitchFamily="49" charset="0"/>
              </a:rPr>
              <a:t>    </a:t>
            </a:r>
            <a:r>
              <a:rPr lang="en-US" sz="1200" dirty="0">
                <a:latin typeface="Lucida Console" pitchFamily="49" charset="0"/>
              </a:rPr>
              <a:t>Header;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Lucida Console" pitchFamily="49" charset="0"/>
              </a:rPr>
              <a:t>  uint32          ID</a:t>
            </a:r>
            <a:r>
              <a:rPr lang="en-US" sz="1200" dirty="0" smtClean="0">
                <a:latin typeface="Lucida Console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 pitchFamily="49" charset="0"/>
              </a:rPr>
              <a:t>}</a:t>
            </a:r>
            <a:endParaRPr lang="en-US" sz="1200" dirty="0">
              <a:latin typeface="Lucida Console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1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WSGD</a:t>
            </a:r>
            <a:r>
              <a:rPr lang="en-US" dirty="0"/>
              <a:t> </a:t>
            </a:r>
            <a:r>
              <a:rPr lang="en-US" dirty="0" smtClean="0"/>
              <a:t>Basics – Field Definitions III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317812"/>
            <a:ext cx="7886700" cy="485915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# Data value enumeration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enum8 </a:t>
            </a:r>
            <a:r>
              <a:rPr lang="en-US" sz="1100" dirty="0" err="1">
                <a:latin typeface="Lucida Console" pitchFamily="49" charset="0"/>
              </a:rPr>
              <a:t>T_Type_dataid</a:t>
            </a:r>
            <a:endParaRPr lang="en-US" sz="1100" dirty="0">
              <a:latin typeface="Lucida Console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  </a:t>
            </a:r>
            <a:r>
              <a:rPr lang="en-US" sz="1100" dirty="0" err="1">
                <a:latin typeface="Lucida Console" pitchFamily="49" charset="0"/>
              </a:rPr>
              <a:t>read_short</a:t>
            </a:r>
            <a:r>
              <a:rPr lang="en-US" sz="1100" dirty="0">
                <a:latin typeface="Lucida Console" pitchFamily="49" charset="0"/>
              </a:rPr>
              <a:t> 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  </a:t>
            </a:r>
            <a:r>
              <a:rPr lang="en-US" sz="1100" dirty="0" err="1">
                <a:latin typeface="Lucida Console" pitchFamily="49" charset="0"/>
              </a:rPr>
              <a:t>read_long</a:t>
            </a:r>
            <a:r>
              <a:rPr lang="en-US" sz="1100" dirty="0">
                <a:latin typeface="Lucida Console" pitchFamily="49" charset="0"/>
              </a:rPr>
              <a:t>  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  </a:t>
            </a:r>
            <a:r>
              <a:rPr lang="en-US" sz="1100" dirty="0" err="1">
                <a:latin typeface="Lucida Console" pitchFamily="49" charset="0"/>
              </a:rPr>
              <a:t>read_string</a:t>
            </a:r>
            <a:r>
              <a:rPr lang="en-US" sz="1100" dirty="0">
                <a:latin typeface="Lucida Console" pitchFamily="49" charset="0"/>
              </a:rPr>
              <a:t>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dirty="0">
              <a:latin typeface="Lucida Console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err="1">
                <a:latin typeface="Lucida Console" pitchFamily="49" charset="0"/>
              </a:rPr>
              <a:t>struct</a:t>
            </a:r>
            <a:r>
              <a:rPr lang="en-US" sz="1100" dirty="0">
                <a:latin typeface="Lucida Console" pitchFamily="49" charset="0"/>
              </a:rPr>
              <a:t> </a:t>
            </a:r>
            <a:r>
              <a:rPr lang="en-US" sz="1100" dirty="0" err="1">
                <a:latin typeface="Lucida Console" pitchFamily="49" charset="0"/>
              </a:rPr>
              <a:t>T_msg_request_data</a:t>
            </a:r>
            <a:endParaRPr lang="en-US" sz="1100" dirty="0">
              <a:latin typeface="Lucida Console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  </a:t>
            </a:r>
            <a:r>
              <a:rPr lang="en-US" sz="1100" dirty="0" err="1">
                <a:latin typeface="Lucida Console" pitchFamily="49" charset="0"/>
              </a:rPr>
              <a:t>T_msg_header</a:t>
            </a:r>
            <a:r>
              <a:rPr lang="en-US" sz="1100" dirty="0">
                <a:latin typeface="Lucida Console" pitchFamily="49" charset="0"/>
              </a:rPr>
              <a:t>          Header;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  </a:t>
            </a:r>
            <a:r>
              <a:rPr lang="en-US" sz="1100" dirty="0" err="1">
                <a:latin typeface="Lucida Console" pitchFamily="49" charset="0"/>
              </a:rPr>
              <a:t>T_Type_dataid</a:t>
            </a:r>
            <a:r>
              <a:rPr lang="en-US" sz="1100" dirty="0">
                <a:latin typeface="Lucida Console" pitchFamily="49" charset="0"/>
              </a:rPr>
              <a:t>         </a:t>
            </a:r>
            <a:r>
              <a:rPr lang="en-US" sz="1100" dirty="0" err="1">
                <a:latin typeface="Lucida Console" pitchFamily="49" charset="0"/>
              </a:rPr>
              <a:t>Data_ID</a:t>
            </a:r>
            <a:r>
              <a:rPr lang="en-US" sz="1100" dirty="0">
                <a:latin typeface="Lucida Console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dirty="0">
              <a:latin typeface="Lucida Console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err="1">
                <a:latin typeface="Lucida Console" pitchFamily="49" charset="0"/>
              </a:rPr>
              <a:t>struct</a:t>
            </a:r>
            <a:r>
              <a:rPr lang="en-US" sz="1100" dirty="0">
                <a:latin typeface="Lucida Console" pitchFamily="49" charset="0"/>
              </a:rPr>
              <a:t> </a:t>
            </a:r>
            <a:r>
              <a:rPr lang="en-US" sz="1100" dirty="0" err="1">
                <a:latin typeface="Lucida Console" pitchFamily="49" charset="0"/>
              </a:rPr>
              <a:t>T_msg_request_reply</a:t>
            </a:r>
            <a:endParaRPr lang="en-US" sz="1100" dirty="0">
              <a:latin typeface="Lucida Console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  </a:t>
            </a:r>
            <a:r>
              <a:rPr lang="en-US" sz="1100" dirty="0" err="1">
                <a:latin typeface="Lucida Console" pitchFamily="49" charset="0"/>
              </a:rPr>
              <a:t>T_msg_header</a:t>
            </a:r>
            <a:r>
              <a:rPr lang="en-US" sz="1100" dirty="0">
                <a:latin typeface="Lucida Console" pitchFamily="49" charset="0"/>
              </a:rPr>
              <a:t>          Header;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  </a:t>
            </a:r>
            <a:r>
              <a:rPr lang="en-US" sz="1100" dirty="0" err="1">
                <a:latin typeface="Lucida Console" pitchFamily="49" charset="0"/>
              </a:rPr>
              <a:t>T_Type_dataid</a:t>
            </a:r>
            <a:r>
              <a:rPr lang="en-US" sz="1100" dirty="0">
                <a:latin typeface="Lucida Console" pitchFamily="49" charset="0"/>
              </a:rPr>
              <a:t>         </a:t>
            </a:r>
            <a:r>
              <a:rPr lang="en-US" sz="1100" dirty="0" err="1">
                <a:latin typeface="Lucida Console" pitchFamily="49" charset="0"/>
              </a:rPr>
              <a:t>Data_ID</a:t>
            </a:r>
            <a:r>
              <a:rPr lang="en-US" sz="1100" dirty="0" smtClean="0">
                <a:latin typeface="Lucida Console" pitchFamily="49" charset="0"/>
              </a:rPr>
              <a:t>;  </a:t>
            </a:r>
            <a:endParaRPr lang="en-US" sz="1100" dirty="0">
              <a:latin typeface="Lucida Console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  switch(</a:t>
            </a:r>
            <a:r>
              <a:rPr lang="en-US" sz="1100" dirty="0" err="1">
                <a:latin typeface="Lucida Console" pitchFamily="49" charset="0"/>
              </a:rPr>
              <a:t>Data_ID</a:t>
            </a:r>
            <a:r>
              <a:rPr lang="en-US" sz="1100" dirty="0">
                <a:latin typeface="Lucida Console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 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    case </a:t>
            </a:r>
            <a:r>
              <a:rPr lang="en-US" sz="1100" dirty="0" err="1">
                <a:latin typeface="Lucida Console" pitchFamily="49" charset="0"/>
              </a:rPr>
              <a:t>T_Type_dataid</a:t>
            </a:r>
            <a:r>
              <a:rPr lang="en-US" sz="1100" dirty="0">
                <a:latin typeface="Lucida Console" pitchFamily="49" charset="0"/>
              </a:rPr>
              <a:t>::</a:t>
            </a:r>
            <a:r>
              <a:rPr lang="en-US" sz="1100" dirty="0" err="1">
                <a:latin typeface="Lucida Console" pitchFamily="49" charset="0"/>
              </a:rPr>
              <a:t>read_short</a:t>
            </a:r>
            <a:r>
              <a:rPr lang="en-US" sz="1100" dirty="0">
                <a:latin typeface="Lucida Console" pitchFamily="49" charset="0"/>
              </a:rPr>
              <a:t>  : </a:t>
            </a:r>
            <a:r>
              <a:rPr lang="en-US" sz="1100" dirty="0" smtClean="0">
                <a:latin typeface="Lucida Console" pitchFamily="49" charset="0"/>
              </a:rPr>
              <a:t>uint16 </a:t>
            </a:r>
            <a:r>
              <a:rPr lang="en-US" sz="1100" dirty="0" err="1" smtClean="0">
                <a:latin typeface="Lucida Console" pitchFamily="49" charset="0"/>
              </a:rPr>
              <a:t>Data_Short</a:t>
            </a:r>
            <a:r>
              <a:rPr lang="en-US" sz="1100" dirty="0">
                <a:latin typeface="Lucida Console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    case </a:t>
            </a:r>
            <a:r>
              <a:rPr lang="en-US" sz="1100" dirty="0" err="1">
                <a:latin typeface="Lucida Console" pitchFamily="49" charset="0"/>
              </a:rPr>
              <a:t>T_Type_dataid</a:t>
            </a:r>
            <a:r>
              <a:rPr lang="en-US" sz="1100" dirty="0">
                <a:latin typeface="Lucida Console" pitchFamily="49" charset="0"/>
              </a:rPr>
              <a:t>::</a:t>
            </a:r>
            <a:r>
              <a:rPr lang="en-US" sz="1100" dirty="0" err="1">
                <a:latin typeface="Lucida Console" pitchFamily="49" charset="0"/>
              </a:rPr>
              <a:t>read_long</a:t>
            </a:r>
            <a:r>
              <a:rPr lang="en-US" sz="1100" dirty="0">
                <a:latin typeface="Lucida Console" pitchFamily="49" charset="0"/>
              </a:rPr>
              <a:t>   : </a:t>
            </a:r>
            <a:r>
              <a:rPr lang="en-US" sz="1100" dirty="0" smtClean="0">
                <a:latin typeface="Lucida Console" pitchFamily="49" charset="0"/>
              </a:rPr>
              <a:t>uint32 </a:t>
            </a:r>
            <a:r>
              <a:rPr lang="en-US" sz="1100" dirty="0" err="1" smtClean="0">
                <a:latin typeface="Lucida Console" pitchFamily="49" charset="0"/>
              </a:rPr>
              <a:t>Data_Long</a:t>
            </a:r>
            <a:r>
              <a:rPr lang="en-US" sz="1100" dirty="0">
                <a:latin typeface="Lucida Console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    case </a:t>
            </a:r>
            <a:r>
              <a:rPr lang="en-US" sz="1100" dirty="0" err="1">
                <a:latin typeface="Lucida Console" pitchFamily="49" charset="0"/>
              </a:rPr>
              <a:t>T_Type_dataid</a:t>
            </a:r>
            <a:r>
              <a:rPr lang="en-US" sz="1100" dirty="0">
                <a:latin typeface="Lucida Console" pitchFamily="49" charset="0"/>
              </a:rPr>
              <a:t>::</a:t>
            </a:r>
            <a:r>
              <a:rPr lang="en-US" sz="1100" dirty="0" err="1">
                <a:latin typeface="Lucida Console" pitchFamily="49" charset="0"/>
              </a:rPr>
              <a:t>read_string</a:t>
            </a:r>
            <a:r>
              <a:rPr lang="en-US" sz="1100" dirty="0">
                <a:latin typeface="Lucida Console" pitchFamily="49" charset="0"/>
              </a:rPr>
              <a:t> : string(15) </a:t>
            </a:r>
            <a:r>
              <a:rPr lang="en-US" sz="1100" dirty="0" err="1" smtClean="0">
                <a:latin typeface="Lucida Console" pitchFamily="49" charset="0"/>
              </a:rPr>
              <a:t>Data_String</a:t>
            </a:r>
            <a:r>
              <a:rPr lang="en-US" sz="1100" dirty="0">
                <a:latin typeface="Lucida Console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dirty="0">
              <a:latin typeface="Lucida Console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err="1">
                <a:latin typeface="Lucida Console" pitchFamily="49" charset="0"/>
              </a:rPr>
              <a:t>struct</a:t>
            </a:r>
            <a:r>
              <a:rPr lang="en-US" sz="1100" dirty="0">
                <a:latin typeface="Lucida Console" pitchFamily="49" charset="0"/>
              </a:rPr>
              <a:t>  </a:t>
            </a:r>
            <a:r>
              <a:rPr lang="en-US" sz="1100" dirty="0" err="1">
                <a:latin typeface="Lucida Console" pitchFamily="49" charset="0"/>
              </a:rPr>
              <a:t>T_msg_unknown</a:t>
            </a:r>
            <a:endParaRPr lang="en-US" sz="1100" dirty="0">
              <a:latin typeface="Lucida Console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  </a:t>
            </a:r>
            <a:r>
              <a:rPr lang="en-US" sz="1100" dirty="0" err="1">
                <a:latin typeface="Lucida Console" pitchFamily="49" charset="0"/>
              </a:rPr>
              <a:t>T_msg_header</a:t>
            </a:r>
            <a:r>
              <a:rPr lang="en-US" sz="1100" dirty="0">
                <a:latin typeface="Lucida Console" pitchFamily="49" charset="0"/>
              </a:rPr>
              <a:t>          Header;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  raw(*)                </a:t>
            </a:r>
            <a:r>
              <a:rPr lang="en-US" sz="1100" dirty="0" err="1">
                <a:latin typeface="Lucida Console" pitchFamily="49" charset="0"/>
              </a:rPr>
              <a:t>end_of_msg</a:t>
            </a:r>
            <a:r>
              <a:rPr lang="en-US" sz="1100" dirty="0">
                <a:latin typeface="Lucida Console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 pitchFamily="49" charset="0"/>
              </a:rPr>
              <a:t>}</a:t>
            </a:r>
            <a:endParaRPr lang="en-US" sz="1100" dirty="0">
              <a:latin typeface="Lucida Console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WSGD</a:t>
            </a:r>
            <a:r>
              <a:rPr lang="en-US" dirty="0"/>
              <a:t> </a:t>
            </a:r>
            <a:r>
              <a:rPr lang="en-US" dirty="0" smtClean="0"/>
              <a:t>Basics – Field Definitions IV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# Main switch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switch  </a:t>
            </a:r>
            <a:r>
              <a:rPr lang="en-US" sz="1100" dirty="0" err="1">
                <a:latin typeface="Lucida Console" pitchFamily="49" charset="0"/>
              </a:rPr>
              <a:t>T_msg_switch</a:t>
            </a:r>
            <a:r>
              <a:rPr lang="en-US" sz="1100" dirty="0">
                <a:latin typeface="Lucida Console" pitchFamily="49" charset="0"/>
              </a:rPr>
              <a:t>    </a:t>
            </a:r>
            <a:r>
              <a:rPr lang="en-US" sz="1100" dirty="0" err="1">
                <a:latin typeface="Lucida Console" pitchFamily="49" charset="0"/>
              </a:rPr>
              <a:t>T_Type_message</a:t>
            </a:r>
            <a:endParaRPr lang="en-US" sz="1100" dirty="0">
              <a:latin typeface="Lucida Console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  case  </a:t>
            </a:r>
            <a:r>
              <a:rPr lang="en-US" sz="1100" dirty="0" err="1">
                <a:latin typeface="Lucida Console" pitchFamily="49" charset="0"/>
              </a:rPr>
              <a:t>T_Type_message</a:t>
            </a:r>
            <a:r>
              <a:rPr lang="en-US" sz="1100" dirty="0">
                <a:latin typeface="Lucida Console" pitchFamily="49" charset="0"/>
              </a:rPr>
              <a:t>::connect        : </a:t>
            </a:r>
            <a:r>
              <a:rPr lang="en-US" sz="1100" dirty="0" err="1">
                <a:latin typeface="Lucida Console" pitchFamily="49" charset="0"/>
              </a:rPr>
              <a:t>T_msg_connect</a:t>
            </a:r>
            <a:r>
              <a:rPr lang="en-US" sz="1100" dirty="0">
                <a:latin typeface="Lucida Console" pitchFamily="49" charset="0"/>
              </a:rPr>
              <a:t>         </a:t>
            </a:r>
            <a:r>
              <a:rPr lang="en-US" sz="1100" dirty="0" smtClean="0">
                <a:latin typeface="Lucida Console" pitchFamily="49" charset="0"/>
              </a:rPr>
              <a:t>"";</a:t>
            </a:r>
            <a:endParaRPr lang="en-US" sz="1100" dirty="0">
              <a:latin typeface="Lucida Console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  case  </a:t>
            </a:r>
            <a:r>
              <a:rPr lang="en-US" sz="1100" dirty="0" err="1">
                <a:latin typeface="Lucida Console" pitchFamily="49" charset="0"/>
              </a:rPr>
              <a:t>T_Type_message</a:t>
            </a:r>
            <a:r>
              <a:rPr lang="en-US" sz="1100" dirty="0">
                <a:latin typeface="Lucida Console" pitchFamily="49" charset="0"/>
              </a:rPr>
              <a:t>::</a:t>
            </a:r>
            <a:r>
              <a:rPr lang="en-US" sz="1100" dirty="0" err="1">
                <a:latin typeface="Lucida Console" pitchFamily="49" charset="0"/>
              </a:rPr>
              <a:t>connect_ack</a:t>
            </a:r>
            <a:r>
              <a:rPr lang="en-US" sz="1100" dirty="0">
                <a:latin typeface="Lucida Console" pitchFamily="49" charset="0"/>
              </a:rPr>
              <a:t>    : </a:t>
            </a:r>
            <a:r>
              <a:rPr lang="en-US" sz="1100" dirty="0" err="1">
                <a:latin typeface="Lucida Console" pitchFamily="49" charset="0"/>
              </a:rPr>
              <a:t>T_msg_connect_ack</a:t>
            </a:r>
            <a:r>
              <a:rPr lang="en-US" sz="1100" dirty="0">
                <a:latin typeface="Lucida Console" pitchFamily="49" charset="0"/>
              </a:rPr>
              <a:t>     "";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  case  </a:t>
            </a:r>
            <a:r>
              <a:rPr lang="en-US" sz="1100" dirty="0" err="1">
                <a:latin typeface="Lucida Console" pitchFamily="49" charset="0"/>
              </a:rPr>
              <a:t>T_Type_message</a:t>
            </a:r>
            <a:r>
              <a:rPr lang="en-US" sz="1100" dirty="0">
                <a:latin typeface="Lucida Console" pitchFamily="49" charset="0"/>
              </a:rPr>
              <a:t>::</a:t>
            </a:r>
            <a:r>
              <a:rPr lang="en-US" sz="1100" dirty="0" err="1">
                <a:latin typeface="Lucida Console" pitchFamily="49" charset="0"/>
              </a:rPr>
              <a:t>request_data</a:t>
            </a:r>
            <a:r>
              <a:rPr lang="en-US" sz="1100" dirty="0">
                <a:latin typeface="Lucida Console" pitchFamily="49" charset="0"/>
              </a:rPr>
              <a:t>   : </a:t>
            </a:r>
            <a:r>
              <a:rPr lang="en-US" sz="1100" dirty="0" err="1">
                <a:latin typeface="Lucida Console" pitchFamily="49" charset="0"/>
              </a:rPr>
              <a:t>T_msg_request_data</a:t>
            </a:r>
            <a:r>
              <a:rPr lang="en-US" sz="1100" dirty="0">
                <a:latin typeface="Lucida Console" pitchFamily="49" charset="0"/>
              </a:rPr>
              <a:t>    "";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  case  </a:t>
            </a:r>
            <a:r>
              <a:rPr lang="en-US" sz="1100" dirty="0" err="1">
                <a:latin typeface="Lucida Console" pitchFamily="49" charset="0"/>
              </a:rPr>
              <a:t>T_Type_message</a:t>
            </a:r>
            <a:r>
              <a:rPr lang="en-US" sz="1100" dirty="0">
                <a:latin typeface="Lucida Console" pitchFamily="49" charset="0"/>
              </a:rPr>
              <a:t>::</a:t>
            </a:r>
            <a:r>
              <a:rPr lang="en-US" sz="1100" dirty="0" err="1">
                <a:latin typeface="Lucida Console" pitchFamily="49" charset="0"/>
              </a:rPr>
              <a:t>request_reply</a:t>
            </a:r>
            <a:r>
              <a:rPr lang="en-US" sz="1100" dirty="0">
                <a:latin typeface="Lucida Console" pitchFamily="49" charset="0"/>
              </a:rPr>
              <a:t>  : </a:t>
            </a:r>
            <a:r>
              <a:rPr lang="en-US" sz="1100" dirty="0" err="1">
                <a:latin typeface="Lucida Console" pitchFamily="49" charset="0"/>
              </a:rPr>
              <a:t>T_msg_request_reply</a:t>
            </a:r>
            <a:r>
              <a:rPr lang="en-US" sz="1100" dirty="0">
                <a:latin typeface="Lucida Console" pitchFamily="49" charset="0"/>
              </a:rPr>
              <a:t>   "";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  case  </a:t>
            </a:r>
            <a:r>
              <a:rPr lang="en-US" sz="1100" dirty="0" err="1">
                <a:latin typeface="Lucida Console" pitchFamily="49" charset="0"/>
              </a:rPr>
              <a:t>T_Type_message</a:t>
            </a:r>
            <a:r>
              <a:rPr lang="en-US" sz="1100" dirty="0">
                <a:latin typeface="Lucida Console" pitchFamily="49" charset="0"/>
              </a:rPr>
              <a:t>::disconnect     : </a:t>
            </a:r>
            <a:r>
              <a:rPr lang="en-US" sz="1100" dirty="0" err="1">
                <a:latin typeface="Lucida Console" pitchFamily="49" charset="0"/>
              </a:rPr>
              <a:t>T_msg_disconnect</a:t>
            </a:r>
            <a:r>
              <a:rPr lang="en-US" sz="1100" dirty="0">
                <a:latin typeface="Lucida Console" pitchFamily="49" charset="0"/>
              </a:rPr>
              <a:t>      "";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  case  </a:t>
            </a:r>
            <a:r>
              <a:rPr lang="en-US" sz="1100" dirty="0" err="1">
                <a:latin typeface="Lucida Console" pitchFamily="49" charset="0"/>
              </a:rPr>
              <a:t>T_Type_message</a:t>
            </a:r>
            <a:r>
              <a:rPr lang="en-US" sz="1100" dirty="0">
                <a:latin typeface="Lucida Console" pitchFamily="49" charset="0"/>
              </a:rPr>
              <a:t>::</a:t>
            </a:r>
            <a:r>
              <a:rPr lang="en-US" sz="1100" dirty="0" err="1">
                <a:latin typeface="Lucida Console" pitchFamily="49" charset="0"/>
              </a:rPr>
              <a:t>disconnect_ack</a:t>
            </a:r>
            <a:r>
              <a:rPr lang="en-US" sz="1100" dirty="0">
                <a:latin typeface="Lucida Console" pitchFamily="49" charset="0"/>
              </a:rPr>
              <a:t> : </a:t>
            </a:r>
            <a:r>
              <a:rPr lang="en-US" sz="1100" dirty="0" err="1">
                <a:latin typeface="Lucida Console" pitchFamily="49" charset="0"/>
              </a:rPr>
              <a:t>T_msg_disconnect_ack</a:t>
            </a:r>
            <a:r>
              <a:rPr lang="en-US" sz="1100" dirty="0">
                <a:latin typeface="Lucida Console" pitchFamily="49" charset="0"/>
              </a:rPr>
              <a:t>  "";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 pitchFamily="49" charset="0"/>
              </a:rPr>
              <a:t>  default : </a:t>
            </a:r>
            <a:r>
              <a:rPr lang="en-US" sz="1100" dirty="0" err="1">
                <a:latin typeface="Lucida Console" pitchFamily="49" charset="0"/>
              </a:rPr>
              <a:t>T_msg_unknown</a:t>
            </a:r>
            <a:r>
              <a:rPr lang="en-US" sz="1100" dirty="0">
                <a:latin typeface="Lucida Console" pitchFamily="49" charset="0"/>
              </a:rPr>
              <a:t> "";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 pitchFamily="49" charset="0"/>
              </a:rPr>
              <a:t>}</a:t>
            </a:r>
            <a:endParaRPr lang="en-US" sz="1100" dirty="0">
              <a:latin typeface="Lucida Console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100" dirty="0">
              <a:latin typeface="Lucida Console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Scripting language based dissectors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 definition held in text file(s) using the script language syntax</a:t>
            </a:r>
          </a:p>
          <a:p>
            <a:r>
              <a:rPr lang="en-US" dirty="0" smtClean="0"/>
              <a:t>Definitions are interpreted by the scripting language run-time</a:t>
            </a:r>
          </a:p>
          <a:p>
            <a:r>
              <a:rPr lang="en-US" dirty="0" smtClean="0"/>
              <a:t>Scripting run-time exposes access to </a:t>
            </a:r>
            <a:r>
              <a:rPr lang="en-US" dirty="0" err="1" smtClean="0"/>
              <a:t>libwireshark</a:t>
            </a:r>
            <a:r>
              <a:rPr lang="en-US" dirty="0" smtClean="0"/>
              <a:t> infrastructure</a:t>
            </a:r>
          </a:p>
          <a:p>
            <a:r>
              <a:rPr lang="en-US" dirty="0" smtClean="0"/>
              <a:t>Not all </a:t>
            </a:r>
            <a:r>
              <a:rPr lang="en-US" dirty="0" err="1" smtClean="0"/>
              <a:t>libwireshark</a:t>
            </a:r>
            <a:r>
              <a:rPr lang="en-US" dirty="0" smtClean="0"/>
              <a:t> infrastructure exposed</a:t>
            </a:r>
          </a:p>
          <a:p>
            <a:r>
              <a:rPr lang="en-US" dirty="0" smtClean="0"/>
              <a:t>No development environment required</a:t>
            </a:r>
          </a:p>
          <a:p>
            <a:r>
              <a:rPr lang="en-US" dirty="0" smtClean="0"/>
              <a:t>Faster than text dissectors, slower than 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Lua</a:t>
            </a:r>
            <a:r>
              <a:rPr lang="en-US" dirty="0" smtClean="0"/>
              <a:t> dissectors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Lua</a:t>
            </a:r>
            <a:r>
              <a:rPr lang="en-US" dirty="0" smtClean="0"/>
              <a:t> is built-in to Wireshark (on most platforms)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lua</a:t>
            </a:r>
            <a:r>
              <a:rPr lang="en-US" dirty="0" smtClean="0"/>
              <a:t> support can be used to build dissectors, post-dissectors and taps</a:t>
            </a:r>
          </a:p>
          <a:p>
            <a:r>
              <a:rPr lang="en-US" dirty="0" err="1" smtClean="0"/>
              <a:t>init.lua</a:t>
            </a:r>
            <a:r>
              <a:rPr lang="en-US" dirty="0" smtClean="0"/>
              <a:t> in the global configuration directory is run at Wireshark start-up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disable_lua</a:t>
            </a:r>
            <a:r>
              <a:rPr lang="en-US" dirty="0" smtClean="0"/>
              <a:t> is not set to 0 runs </a:t>
            </a:r>
            <a:r>
              <a:rPr lang="en-US" dirty="0" err="1" smtClean="0"/>
              <a:t>init.lua</a:t>
            </a:r>
            <a:r>
              <a:rPr lang="en-US" dirty="0" smtClean="0"/>
              <a:t> from the personal configuration directory</a:t>
            </a:r>
          </a:p>
          <a:p>
            <a:r>
              <a:rPr lang="en-US" dirty="0" smtClean="0"/>
              <a:t>Loads all </a:t>
            </a:r>
            <a:r>
              <a:rPr lang="en-US" dirty="0" err="1" smtClean="0"/>
              <a:t>lua</a:t>
            </a:r>
            <a:r>
              <a:rPr lang="en-US" dirty="0" smtClean="0"/>
              <a:t> scripts (*.</a:t>
            </a:r>
            <a:r>
              <a:rPr lang="en-US" dirty="0" err="1" smtClean="0"/>
              <a:t>lua</a:t>
            </a:r>
            <a:r>
              <a:rPr lang="en-US" dirty="0" smtClean="0"/>
              <a:t>) in the global and personal plugins directory</a:t>
            </a:r>
          </a:p>
          <a:p>
            <a:r>
              <a:rPr lang="en-US" dirty="0"/>
              <a:t>R</a:t>
            </a:r>
            <a:r>
              <a:rPr lang="en-US" dirty="0" smtClean="0"/>
              <a:t>uns any scripts passed on the command line with –X </a:t>
            </a:r>
            <a:r>
              <a:rPr lang="en-US" dirty="0" err="1" smtClean="0"/>
              <a:t>lua_script:xxx.lua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Lua</a:t>
            </a:r>
            <a:r>
              <a:rPr lang="en-US" dirty="0" smtClean="0"/>
              <a:t> dissector Basics – Protocol definition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en-GB" sz="1400" i="1" dirty="0" smtClean="0">
              <a:solidFill>
                <a:srgbClr val="808080"/>
              </a:solidFill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 dirty="0" smtClean="0">
                <a:solidFill>
                  <a:srgbClr val="808080"/>
                </a:solidFill>
                <a:latin typeface="Lucida Console" pitchFamily="49" charset="0"/>
              </a:rPr>
              <a:t>-- </a:t>
            </a:r>
            <a:r>
              <a:rPr lang="en-GB" sz="1400" i="1" dirty="0">
                <a:solidFill>
                  <a:srgbClr val="808080"/>
                </a:solidFill>
                <a:latin typeface="Lucida Console" pitchFamily="49" charset="0"/>
              </a:rPr>
              <a:t>declare the protocol</a:t>
            </a:r>
            <a:endParaRPr lang="en-GB" sz="14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smtClean="0">
                <a:latin typeface="Lucida Console" pitchFamily="49" charset="0"/>
              </a:rPr>
              <a:t>sf14_proto 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=</a:t>
            </a:r>
            <a:r>
              <a:rPr lang="en-GB" sz="1400" dirty="0">
                <a:latin typeface="Lucida Console" pitchFamily="49" charset="0"/>
              </a:rPr>
              <a:t> Proto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(</a:t>
            </a:r>
            <a:r>
              <a:rPr lang="en-GB" sz="14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1400" dirty="0" smtClean="0">
                <a:solidFill>
                  <a:srgbClr val="FF0000"/>
                </a:solidFill>
                <a:latin typeface="Lucida Console" pitchFamily="49" charset="0"/>
              </a:rPr>
              <a:t>sf14"</a:t>
            </a:r>
            <a:r>
              <a:rPr lang="en-GB" sz="1400" dirty="0" smtClean="0">
                <a:latin typeface="Lucida Console" pitchFamily="49" charset="0"/>
              </a:rPr>
              <a:t>, </a:t>
            </a:r>
            <a:r>
              <a:rPr lang="en-GB" sz="14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1400" dirty="0" smtClean="0">
                <a:solidFill>
                  <a:srgbClr val="FF0000"/>
                </a:solidFill>
                <a:latin typeface="Lucida Console" pitchFamily="49" charset="0"/>
              </a:rPr>
              <a:t>SharkFest'14 </a:t>
            </a:r>
            <a:r>
              <a:rPr lang="en-GB" sz="1400" dirty="0">
                <a:solidFill>
                  <a:srgbClr val="FF0000"/>
                </a:solidFill>
                <a:latin typeface="Lucida Console" pitchFamily="49" charset="0"/>
              </a:rPr>
              <a:t>Protocol (</a:t>
            </a:r>
            <a:r>
              <a:rPr lang="en-GB" sz="1400" dirty="0" err="1">
                <a:solidFill>
                  <a:srgbClr val="FF0000"/>
                </a:solidFill>
                <a:latin typeface="Lucida Console" pitchFamily="49" charset="0"/>
              </a:rPr>
              <a:t>lua</a:t>
            </a:r>
            <a:r>
              <a:rPr lang="en-GB" sz="1400" dirty="0">
                <a:solidFill>
                  <a:srgbClr val="FF0000"/>
                </a:solidFill>
                <a:latin typeface="Lucida Console" pitchFamily="49" charset="0"/>
              </a:rPr>
              <a:t>)"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)</a:t>
            </a:r>
            <a:endParaRPr lang="en-GB" sz="14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 dirty="0">
                <a:solidFill>
                  <a:srgbClr val="808080"/>
                </a:solidFill>
                <a:latin typeface="Lucida Console" pitchFamily="49" charset="0"/>
              </a:rPr>
              <a:t>-- declare the value strings</a:t>
            </a:r>
            <a:endParaRPr lang="en-GB" sz="14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B1B100"/>
                </a:solidFill>
                <a:latin typeface="Lucida Console" pitchFamily="49" charset="0"/>
              </a:rPr>
              <a:t>local</a:t>
            </a:r>
            <a:r>
              <a:rPr lang="en-GB" sz="1400" dirty="0">
                <a:latin typeface="Lucida Console" pitchFamily="49" charset="0"/>
              </a:rPr>
              <a:t> </a:t>
            </a:r>
            <a:r>
              <a:rPr lang="en-GB" sz="1400" dirty="0" err="1">
                <a:latin typeface="Lucida Console" pitchFamily="49" charset="0"/>
              </a:rPr>
              <a:t>vs_funcs</a:t>
            </a:r>
            <a:r>
              <a:rPr lang="en-GB" sz="1400" dirty="0">
                <a:latin typeface="Lucida Console" pitchFamily="49" charset="0"/>
              </a:rPr>
              <a:t> 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=</a:t>
            </a:r>
            <a:r>
              <a:rPr lang="en-GB" sz="1400" dirty="0">
                <a:latin typeface="Lucida Console" pitchFamily="49" charset="0"/>
              </a:rPr>
              <a:t> 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{</a:t>
            </a:r>
            <a:endParaRPr lang="en-GB" sz="14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Lucida Console" pitchFamily="49" charset="0"/>
              </a:rPr>
              <a:t>    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[</a:t>
            </a:r>
            <a:r>
              <a:rPr lang="en-GB" sz="1400" dirty="0">
                <a:solidFill>
                  <a:srgbClr val="CC66CC"/>
                </a:solidFill>
                <a:latin typeface="Lucida Console" pitchFamily="49" charset="0"/>
              </a:rPr>
              <a:t>20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]</a:t>
            </a:r>
            <a:r>
              <a:rPr lang="en-GB" sz="1400" dirty="0">
                <a:latin typeface="Lucida Console" pitchFamily="49" charset="0"/>
              </a:rPr>
              <a:t> 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=</a:t>
            </a:r>
            <a:r>
              <a:rPr lang="en-GB" sz="1400" dirty="0">
                <a:latin typeface="Lucida Console" pitchFamily="49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latin typeface="Lucida Console" pitchFamily="49" charset="0"/>
              </a:rPr>
              <a:t>"connect"</a:t>
            </a:r>
            <a:r>
              <a:rPr lang="en-GB" sz="1400" dirty="0">
                <a:latin typeface="Lucida Console" pitchFamily="49" charset="0"/>
              </a:rPr>
              <a:t>,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Lucida Console" pitchFamily="49" charset="0"/>
              </a:rPr>
              <a:t>    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[</a:t>
            </a:r>
            <a:r>
              <a:rPr lang="en-GB" sz="1400" dirty="0">
                <a:solidFill>
                  <a:srgbClr val="CC66CC"/>
                </a:solidFill>
                <a:latin typeface="Lucida Console" pitchFamily="49" charset="0"/>
              </a:rPr>
              <a:t>21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]</a:t>
            </a:r>
            <a:r>
              <a:rPr lang="en-GB" sz="1400" dirty="0">
                <a:latin typeface="Lucida Console" pitchFamily="49" charset="0"/>
              </a:rPr>
              <a:t> 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=</a:t>
            </a:r>
            <a:r>
              <a:rPr lang="en-GB" sz="1400" dirty="0">
                <a:latin typeface="Lucida Console" pitchFamily="49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1400" dirty="0" err="1">
                <a:solidFill>
                  <a:srgbClr val="FF0000"/>
                </a:solidFill>
                <a:latin typeface="Lucida Console" pitchFamily="49" charset="0"/>
              </a:rPr>
              <a:t>connect_ack</a:t>
            </a:r>
            <a:r>
              <a:rPr lang="en-GB" sz="14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1400" dirty="0">
                <a:latin typeface="Lucida Console" pitchFamily="49" charset="0"/>
              </a:rPr>
              <a:t>,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Lucida Console" pitchFamily="49" charset="0"/>
              </a:rPr>
              <a:t>    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[</a:t>
            </a:r>
            <a:r>
              <a:rPr lang="en-GB" sz="1400" dirty="0">
                <a:solidFill>
                  <a:srgbClr val="CC66CC"/>
                </a:solidFill>
                <a:latin typeface="Lucida Console" pitchFamily="49" charset="0"/>
              </a:rPr>
              <a:t>40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]</a:t>
            </a:r>
            <a:r>
              <a:rPr lang="en-GB" sz="1400" dirty="0">
                <a:latin typeface="Lucida Console" pitchFamily="49" charset="0"/>
              </a:rPr>
              <a:t> 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=</a:t>
            </a:r>
            <a:r>
              <a:rPr lang="en-GB" sz="1400" dirty="0">
                <a:latin typeface="Lucida Console" pitchFamily="49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1400" dirty="0" err="1">
                <a:solidFill>
                  <a:srgbClr val="FF0000"/>
                </a:solidFill>
                <a:latin typeface="Lucida Console" pitchFamily="49" charset="0"/>
              </a:rPr>
              <a:t>request_data</a:t>
            </a:r>
            <a:r>
              <a:rPr lang="en-GB" sz="14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1400" dirty="0">
                <a:latin typeface="Lucida Console" pitchFamily="49" charset="0"/>
              </a:rPr>
              <a:t>,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Lucida Console" pitchFamily="49" charset="0"/>
              </a:rPr>
              <a:t>    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[</a:t>
            </a:r>
            <a:r>
              <a:rPr lang="en-GB" sz="1400" dirty="0">
                <a:solidFill>
                  <a:srgbClr val="CC66CC"/>
                </a:solidFill>
                <a:latin typeface="Lucida Console" pitchFamily="49" charset="0"/>
              </a:rPr>
              <a:t>41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]</a:t>
            </a:r>
            <a:r>
              <a:rPr lang="en-GB" sz="1400" dirty="0">
                <a:latin typeface="Lucida Console" pitchFamily="49" charset="0"/>
              </a:rPr>
              <a:t> 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=</a:t>
            </a:r>
            <a:r>
              <a:rPr lang="en-GB" sz="1400" dirty="0">
                <a:latin typeface="Lucida Console" pitchFamily="49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1400" dirty="0" err="1">
                <a:solidFill>
                  <a:srgbClr val="FF0000"/>
                </a:solidFill>
                <a:latin typeface="Lucida Console" pitchFamily="49" charset="0"/>
              </a:rPr>
              <a:t>request_reply</a:t>
            </a:r>
            <a:r>
              <a:rPr lang="en-GB" sz="14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1400" dirty="0">
                <a:latin typeface="Lucida Console" pitchFamily="49" charset="0"/>
              </a:rPr>
              <a:t>,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Lucida Console" pitchFamily="49" charset="0"/>
              </a:rPr>
              <a:t>    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[</a:t>
            </a:r>
            <a:r>
              <a:rPr lang="en-GB" sz="1400" dirty="0">
                <a:solidFill>
                  <a:srgbClr val="CC66CC"/>
                </a:solidFill>
                <a:latin typeface="Lucida Console" pitchFamily="49" charset="0"/>
              </a:rPr>
              <a:t>60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]</a:t>
            </a:r>
            <a:r>
              <a:rPr lang="en-GB" sz="1400" dirty="0">
                <a:latin typeface="Lucida Console" pitchFamily="49" charset="0"/>
              </a:rPr>
              <a:t> 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=</a:t>
            </a:r>
            <a:r>
              <a:rPr lang="en-GB" sz="1400" dirty="0">
                <a:latin typeface="Lucida Console" pitchFamily="49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latin typeface="Lucida Console" pitchFamily="49" charset="0"/>
              </a:rPr>
              <a:t>"disconnect"</a:t>
            </a:r>
            <a:r>
              <a:rPr lang="en-GB" sz="1400" dirty="0">
                <a:latin typeface="Lucida Console" pitchFamily="49" charset="0"/>
              </a:rPr>
              <a:t>,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Lucida Console" pitchFamily="49" charset="0"/>
              </a:rPr>
              <a:t>    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[</a:t>
            </a:r>
            <a:r>
              <a:rPr lang="en-GB" sz="1400" dirty="0">
                <a:solidFill>
                  <a:srgbClr val="CC66CC"/>
                </a:solidFill>
                <a:latin typeface="Lucida Console" pitchFamily="49" charset="0"/>
              </a:rPr>
              <a:t>61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]</a:t>
            </a:r>
            <a:r>
              <a:rPr lang="en-GB" sz="1400" dirty="0">
                <a:latin typeface="Lucida Console" pitchFamily="49" charset="0"/>
              </a:rPr>
              <a:t> 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=</a:t>
            </a:r>
            <a:r>
              <a:rPr lang="en-GB" sz="1400" dirty="0">
                <a:latin typeface="Lucida Console" pitchFamily="49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1400" dirty="0" err="1">
                <a:solidFill>
                  <a:srgbClr val="FF0000"/>
                </a:solidFill>
                <a:latin typeface="Lucida Console" pitchFamily="49" charset="0"/>
              </a:rPr>
              <a:t>disconnect_ack</a:t>
            </a:r>
            <a:r>
              <a:rPr lang="en-GB" sz="14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endParaRPr lang="en-GB" sz="14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}</a:t>
            </a:r>
            <a:endParaRPr lang="en-GB" sz="14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B1B100"/>
                </a:solidFill>
                <a:latin typeface="Lucida Console" pitchFamily="49" charset="0"/>
              </a:rPr>
              <a:t>local</a:t>
            </a:r>
            <a:r>
              <a:rPr lang="en-GB" sz="1400" dirty="0">
                <a:latin typeface="Lucida Console" pitchFamily="49" charset="0"/>
              </a:rPr>
              <a:t> </a:t>
            </a:r>
            <a:r>
              <a:rPr lang="en-GB" sz="1400" dirty="0" err="1">
                <a:latin typeface="Lucida Console" pitchFamily="49" charset="0"/>
              </a:rPr>
              <a:t>vs_dataid</a:t>
            </a:r>
            <a:r>
              <a:rPr lang="en-GB" sz="1400" dirty="0">
                <a:latin typeface="Lucida Console" pitchFamily="49" charset="0"/>
              </a:rPr>
              <a:t> 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=</a:t>
            </a:r>
            <a:r>
              <a:rPr lang="en-GB" sz="1400" dirty="0">
                <a:latin typeface="Lucida Console" pitchFamily="49" charset="0"/>
              </a:rPr>
              <a:t> 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{</a:t>
            </a:r>
            <a:endParaRPr lang="en-GB" sz="14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Lucida Console" pitchFamily="49" charset="0"/>
              </a:rPr>
              <a:t>    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[</a:t>
            </a:r>
            <a:r>
              <a:rPr lang="en-GB" sz="1400" dirty="0">
                <a:solidFill>
                  <a:srgbClr val="CC66CC"/>
                </a:solidFill>
                <a:latin typeface="Lucida Console" pitchFamily="49" charset="0"/>
              </a:rPr>
              <a:t>0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]</a:t>
            </a:r>
            <a:r>
              <a:rPr lang="en-GB" sz="1400" dirty="0">
                <a:latin typeface="Lucida Console" pitchFamily="49" charset="0"/>
              </a:rPr>
              <a:t> 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=</a:t>
            </a:r>
            <a:r>
              <a:rPr lang="en-GB" sz="1400" dirty="0">
                <a:latin typeface="Lucida Console" pitchFamily="49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latin typeface="Lucida Console" pitchFamily="49" charset="0"/>
              </a:rPr>
              <a:t>"read short"</a:t>
            </a:r>
            <a:r>
              <a:rPr lang="en-GB" sz="1400" dirty="0">
                <a:latin typeface="Lucida Console" pitchFamily="49" charset="0"/>
              </a:rPr>
              <a:t>,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Lucida Console" pitchFamily="49" charset="0"/>
              </a:rPr>
              <a:t>    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[</a:t>
            </a:r>
            <a:r>
              <a:rPr lang="en-GB" sz="1400" dirty="0">
                <a:solidFill>
                  <a:srgbClr val="CC66CC"/>
                </a:solidFill>
                <a:latin typeface="Lucida Console" pitchFamily="49" charset="0"/>
              </a:rPr>
              <a:t>1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]</a:t>
            </a:r>
            <a:r>
              <a:rPr lang="en-GB" sz="1400" dirty="0">
                <a:latin typeface="Lucida Console" pitchFamily="49" charset="0"/>
              </a:rPr>
              <a:t> 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=</a:t>
            </a:r>
            <a:r>
              <a:rPr lang="en-GB" sz="1400" dirty="0">
                <a:latin typeface="Lucida Console" pitchFamily="49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latin typeface="Lucida Console" pitchFamily="49" charset="0"/>
              </a:rPr>
              <a:t>"read long"</a:t>
            </a:r>
            <a:r>
              <a:rPr lang="en-GB" sz="1400" dirty="0">
                <a:latin typeface="Lucida Console" pitchFamily="49" charset="0"/>
              </a:rPr>
              <a:t>,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Lucida Console" pitchFamily="49" charset="0"/>
              </a:rPr>
              <a:t>    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[</a:t>
            </a:r>
            <a:r>
              <a:rPr lang="en-GB" sz="1400" dirty="0">
                <a:solidFill>
                  <a:srgbClr val="CC66CC"/>
                </a:solidFill>
                <a:latin typeface="Lucida Console" pitchFamily="49" charset="0"/>
              </a:rPr>
              <a:t>2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]</a:t>
            </a:r>
            <a:r>
              <a:rPr lang="en-GB" sz="1400" dirty="0">
                <a:latin typeface="Lucida Console" pitchFamily="49" charset="0"/>
              </a:rPr>
              <a:t> 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=</a:t>
            </a:r>
            <a:r>
              <a:rPr lang="en-GB" sz="1400" dirty="0">
                <a:latin typeface="Lucida Console" pitchFamily="49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latin typeface="Lucida Console" pitchFamily="49" charset="0"/>
              </a:rPr>
              <a:t>"read string"</a:t>
            </a:r>
            <a:endParaRPr lang="en-GB" sz="14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}</a:t>
            </a:r>
            <a:endParaRPr lang="en-GB" sz="1400" b="0" i="0" dirty="0">
              <a:effectLst/>
              <a:latin typeface="Lucida Console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2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Developer with Trihedral UK Limited</a:t>
            </a:r>
          </a:p>
          <a:p>
            <a:pPr lvl="1"/>
            <a:r>
              <a:rPr lang="en-US" dirty="0" smtClean="0"/>
              <a:t>Use C++ and scripting for SCADA toolkit VTScada™</a:t>
            </a:r>
          </a:p>
          <a:p>
            <a:pPr lvl="1"/>
            <a:r>
              <a:rPr lang="en-US" dirty="0" smtClean="0"/>
              <a:t>Use Wireshark with industrial </a:t>
            </a:r>
            <a:r>
              <a:rPr lang="en-US" dirty="0" err="1" smtClean="0"/>
              <a:t>tele</a:t>
            </a:r>
            <a:r>
              <a:rPr lang="en-US" dirty="0" smtClean="0"/>
              <a:t>-control protocols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Wireshark Core Developer</a:t>
            </a:r>
          </a:p>
          <a:p>
            <a:pPr lvl="1"/>
            <a:r>
              <a:rPr lang="en-US" dirty="0" smtClean="0"/>
              <a:t>First contributed to Wireshark in 1999</a:t>
            </a:r>
          </a:p>
          <a:p>
            <a:pPr lvl="1"/>
            <a:r>
              <a:rPr lang="en-US" dirty="0" smtClean="0"/>
              <a:t>Maintain DNP</a:t>
            </a:r>
            <a:r>
              <a:rPr lang="en-US" dirty="0"/>
              <a:t>3</a:t>
            </a:r>
            <a:r>
              <a:rPr lang="en-US" dirty="0" smtClean="0"/>
              <a:t> dissector</a:t>
            </a:r>
          </a:p>
          <a:p>
            <a:pPr lvl="1"/>
            <a:r>
              <a:rPr lang="en-US" dirty="0" smtClean="0"/>
              <a:t>Frequent contributor to “Ask Wireshark”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ostly fixing formatting and converting “answers” to comments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Sharkfest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Lua</a:t>
            </a:r>
            <a:r>
              <a:rPr lang="en-US" dirty="0" smtClean="0"/>
              <a:t> dissector Basics – Field definition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en-GB" sz="1200" i="1" dirty="0" smtClean="0">
              <a:solidFill>
                <a:srgbClr val="808080"/>
              </a:solidFill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 smtClean="0">
                <a:solidFill>
                  <a:srgbClr val="808080"/>
                </a:solidFill>
                <a:latin typeface="Lucida Console" pitchFamily="49" charset="0"/>
              </a:rPr>
              <a:t>-- </a:t>
            </a:r>
            <a:r>
              <a:rPr lang="en-GB" sz="1200" i="1" dirty="0">
                <a:solidFill>
                  <a:srgbClr val="808080"/>
                </a:solidFill>
                <a:latin typeface="Lucida Console" pitchFamily="49" charset="0"/>
              </a:rPr>
              <a:t>declare the fields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local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 err="1">
                <a:latin typeface="Lucida Console" pitchFamily="49" charset="0"/>
              </a:rPr>
              <a:t>f_func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=</a:t>
            </a:r>
            <a:r>
              <a:rPr lang="en-GB" sz="1200" dirty="0">
                <a:latin typeface="Lucida Console" pitchFamily="49" charset="0"/>
              </a:rPr>
              <a:t> ProtoField.uint8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(</a:t>
            </a:r>
            <a:r>
              <a:rPr lang="en-GB" sz="12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1200" dirty="0" smtClean="0">
                <a:solidFill>
                  <a:srgbClr val="FF0000"/>
                </a:solidFill>
                <a:latin typeface="Lucida Console" pitchFamily="49" charset="0"/>
              </a:rPr>
              <a:t>sf14.func</a:t>
            </a:r>
            <a:r>
              <a:rPr lang="en-GB" sz="12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1200" dirty="0">
                <a:latin typeface="Lucida Console" pitchFamily="49" charset="0"/>
              </a:rPr>
              <a:t>, </a:t>
            </a:r>
            <a:r>
              <a:rPr lang="en-GB" sz="1200" dirty="0">
                <a:solidFill>
                  <a:srgbClr val="FF0000"/>
                </a:solidFill>
                <a:latin typeface="Lucida Console" pitchFamily="49" charset="0"/>
              </a:rPr>
              <a:t>"Function"</a:t>
            </a:r>
            <a:r>
              <a:rPr lang="en-GB" sz="1200" dirty="0">
                <a:latin typeface="Lucida Console" pitchFamily="49" charset="0"/>
              </a:rPr>
              <a:t>, </a:t>
            </a:r>
            <a:r>
              <a:rPr lang="en-GB" sz="1200" dirty="0" err="1">
                <a:latin typeface="Lucida Console" pitchFamily="49" charset="0"/>
              </a:rPr>
              <a:t>base.DEC</a:t>
            </a:r>
            <a:r>
              <a:rPr lang="en-GB" sz="1200" dirty="0">
                <a:latin typeface="Lucida Console" pitchFamily="49" charset="0"/>
              </a:rPr>
              <a:t>, </a:t>
            </a:r>
            <a:r>
              <a:rPr lang="en-GB" sz="1200" dirty="0" err="1">
                <a:latin typeface="Lucida Console" pitchFamily="49" charset="0"/>
              </a:rPr>
              <a:t>vs_funcs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)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local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 err="1">
                <a:latin typeface="Lucida Console" pitchFamily="49" charset="0"/>
              </a:rPr>
              <a:t>f_len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=</a:t>
            </a:r>
            <a:r>
              <a:rPr lang="en-GB" sz="1200" dirty="0">
                <a:latin typeface="Lucida Console" pitchFamily="49" charset="0"/>
              </a:rPr>
              <a:t> ProtoField.uint16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(</a:t>
            </a:r>
            <a:r>
              <a:rPr lang="en-GB" sz="12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1200" dirty="0" smtClean="0">
                <a:solidFill>
                  <a:srgbClr val="FF0000"/>
                </a:solidFill>
                <a:latin typeface="Lucida Console" pitchFamily="49" charset="0"/>
              </a:rPr>
              <a:t>sf14.len</a:t>
            </a:r>
            <a:r>
              <a:rPr lang="en-GB" sz="12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1200" dirty="0">
                <a:latin typeface="Lucida Console" pitchFamily="49" charset="0"/>
              </a:rPr>
              <a:t>, </a:t>
            </a:r>
            <a:r>
              <a:rPr lang="en-GB" sz="1200" dirty="0">
                <a:solidFill>
                  <a:srgbClr val="FF0000"/>
                </a:solidFill>
                <a:latin typeface="Lucida Console" pitchFamily="49" charset="0"/>
              </a:rPr>
              <a:t>"Length"</a:t>
            </a:r>
            <a:r>
              <a:rPr lang="en-GB" sz="1200" dirty="0">
                <a:latin typeface="Lucida Console" pitchFamily="49" charset="0"/>
              </a:rPr>
              <a:t>, </a:t>
            </a:r>
            <a:r>
              <a:rPr lang="en-GB" sz="1200" dirty="0" err="1">
                <a:latin typeface="Lucida Console" pitchFamily="49" charset="0"/>
              </a:rPr>
              <a:t>base.DEC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)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local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 err="1">
                <a:latin typeface="Lucida Console" pitchFamily="49" charset="0"/>
              </a:rPr>
              <a:t>f_id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=</a:t>
            </a:r>
            <a:r>
              <a:rPr lang="en-GB" sz="1200" dirty="0">
                <a:latin typeface="Lucida Console" pitchFamily="49" charset="0"/>
              </a:rPr>
              <a:t> ProtoField.uint32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(</a:t>
            </a:r>
            <a:r>
              <a:rPr lang="en-GB" sz="12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1200" dirty="0" smtClean="0">
                <a:solidFill>
                  <a:srgbClr val="FF0000"/>
                </a:solidFill>
                <a:latin typeface="Lucida Console" pitchFamily="49" charset="0"/>
              </a:rPr>
              <a:t>sf14.id</a:t>
            </a:r>
            <a:r>
              <a:rPr lang="en-GB" sz="12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1200" dirty="0">
                <a:latin typeface="Lucida Console" pitchFamily="49" charset="0"/>
              </a:rPr>
              <a:t>, </a:t>
            </a:r>
            <a:r>
              <a:rPr lang="en-GB" sz="1200" dirty="0">
                <a:solidFill>
                  <a:srgbClr val="FF0000"/>
                </a:solidFill>
                <a:latin typeface="Lucida Console" pitchFamily="49" charset="0"/>
              </a:rPr>
              <a:t>"ID"</a:t>
            </a:r>
            <a:r>
              <a:rPr lang="en-GB" sz="1200" dirty="0">
                <a:latin typeface="Lucida Console" pitchFamily="49" charset="0"/>
              </a:rPr>
              <a:t>, </a:t>
            </a:r>
            <a:r>
              <a:rPr lang="en-GB" sz="1200" dirty="0" err="1" smtClean="0">
                <a:latin typeface="Lucida Console" pitchFamily="49" charset="0"/>
              </a:rPr>
              <a:t>base.DEC</a:t>
            </a:r>
            <a:r>
              <a:rPr lang="en-GB" sz="1200" dirty="0" smtClean="0">
                <a:solidFill>
                  <a:srgbClr val="66CC66"/>
                </a:solidFill>
                <a:latin typeface="Lucida Console" pitchFamily="49" charset="0"/>
              </a:rPr>
              <a:t>)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local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 err="1">
                <a:latin typeface="Lucida Console" pitchFamily="49" charset="0"/>
              </a:rPr>
              <a:t>f_dataid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=</a:t>
            </a:r>
            <a:r>
              <a:rPr lang="en-GB" sz="1200" dirty="0">
                <a:latin typeface="Lucida Console" pitchFamily="49" charset="0"/>
              </a:rPr>
              <a:t> ProtoField.uint8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(</a:t>
            </a:r>
            <a:r>
              <a:rPr lang="en-GB" sz="12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1200" dirty="0" smtClean="0">
                <a:solidFill>
                  <a:srgbClr val="FF0000"/>
                </a:solidFill>
                <a:latin typeface="Lucida Console" pitchFamily="49" charset="0"/>
              </a:rPr>
              <a:t>sf14.data.id</a:t>
            </a:r>
            <a:r>
              <a:rPr lang="en-GB" sz="12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1200" dirty="0">
                <a:latin typeface="Lucida Console" pitchFamily="49" charset="0"/>
              </a:rPr>
              <a:t>, </a:t>
            </a:r>
            <a:r>
              <a:rPr lang="en-GB" sz="1200" dirty="0">
                <a:solidFill>
                  <a:srgbClr val="FF0000"/>
                </a:solidFill>
                <a:latin typeface="Lucida Console" pitchFamily="49" charset="0"/>
              </a:rPr>
              <a:t>"Data ID"</a:t>
            </a:r>
            <a:r>
              <a:rPr lang="en-GB" sz="1200" dirty="0">
                <a:latin typeface="Lucida Console" pitchFamily="49" charset="0"/>
              </a:rPr>
              <a:t>, </a:t>
            </a:r>
            <a:r>
              <a:rPr lang="en-GB" sz="1200" dirty="0" err="1">
                <a:latin typeface="Lucida Console" pitchFamily="49" charset="0"/>
              </a:rPr>
              <a:t>base.DEC</a:t>
            </a:r>
            <a:r>
              <a:rPr lang="en-GB" sz="1200" dirty="0">
                <a:latin typeface="Lucida Console" pitchFamily="49" charset="0"/>
              </a:rPr>
              <a:t>, </a:t>
            </a:r>
            <a:r>
              <a:rPr lang="en-GB" sz="1200" dirty="0" err="1">
                <a:latin typeface="Lucida Console" pitchFamily="49" charset="0"/>
              </a:rPr>
              <a:t>vs_dataid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)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local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 err="1">
                <a:latin typeface="Lucida Console" pitchFamily="49" charset="0"/>
              </a:rPr>
              <a:t>f_data_short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=</a:t>
            </a:r>
            <a:r>
              <a:rPr lang="en-GB" sz="1200" dirty="0">
                <a:latin typeface="Lucida Console" pitchFamily="49" charset="0"/>
              </a:rPr>
              <a:t> ProtoField.int16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(</a:t>
            </a:r>
            <a:r>
              <a:rPr lang="en-GB" sz="12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1200" dirty="0" smtClean="0">
                <a:solidFill>
                  <a:srgbClr val="FF0000"/>
                </a:solidFill>
                <a:latin typeface="Lucida Console" pitchFamily="49" charset="0"/>
              </a:rPr>
              <a:t>sf14.data.short</a:t>
            </a:r>
            <a:r>
              <a:rPr lang="en-GB" sz="12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1200" dirty="0">
                <a:latin typeface="Lucida Console" pitchFamily="49" charset="0"/>
              </a:rPr>
              <a:t>, </a:t>
            </a:r>
            <a:r>
              <a:rPr lang="en-GB" sz="1200" dirty="0">
                <a:solidFill>
                  <a:srgbClr val="FF0000"/>
                </a:solidFill>
                <a:latin typeface="Lucida Console" pitchFamily="49" charset="0"/>
              </a:rPr>
              <a:t>"Data Short"</a:t>
            </a:r>
            <a:r>
              <a:rPr lang="en-GB" sz="1200" dirty="0">
                <a:latin typeface="Lucida Console" pitchFamily="49" charset="0"/>
              </a:rPr>
              <a:t>, </a:t>
            </a:r>
            <a:r>
              <a:rPr lang="en-GB" sz="1200" dirty="0" err="1">
                <a:latin typeface="Lucida Console" pitchFamily="49" charset="0"/>
              </a:rPr>
              <a:t>base.DEC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)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local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 err="1">
                <a:latin typeface="Lucida Console" pitchFamily="49" charset="0"/>
              </a:rPr>
              <a:t>f_data_long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=</a:t>
            </a:r>
            <a:r>
              <a:rPr lang="en-GB" sz="1200" dirty="0">
                <a:latin typeface="Lucida Console" pitchFamily="49" charset="0"/>
              </a:rPr>
              <a:t> ProtoField.int32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(</a:t>
            </a:r>
            <a:r>
              <a:rPr lang="en-GB" sz="12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1200" dirty="0" smtClean="0">
                <a:solidFill>
                  <a:srgbClr val="FF0000"/>
                </a:solidFill>
                <a:latin typeface="Lucida Console" pitchFamily="49" charset="0"/>
              </a:rPr>
              <a:t>sf14.data.long</a:t>
            </a:r>
            <a:r>
              <a:rPr lang="en-GB" sz="12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1200" dirty="0">
                <a:latin typeface="Lucida Console" pitchFamily="49" charset="0"/>
              </a:rPr>
              <a:t>, </a:t>
            </a:r>
            <a:r>
              <a:rPr lang="en-GB" sz="1200" dirty="0">
                <a:solidFill>
                  <a:srgbClr val="FF0000"/>
                </a:solidFill>
                <a:latin typeface="Lucida Console" pitchFamily="49" charset="0"/>
              </a:rPr>
              <a:t>"Data Long"</a:t>
            </a:r>
            <a:r>
              <a:rPr lang="en-GB" sz="1200" dirty="0">
                <a:latin typeface="Lucida Console" pitchFamily="49" charset="0"/>
              </a:rPr>
              <a:t>, </a:t>
            </a:r>
            <a:r>
              <a:rPr lang="en-GB" sz="1200" dirty="0" err="1">
                <a:latin typeface="Lucida Console" pitchFamily="49" charset="0"/>
              </a:rPr>
              <a:t>base.DEC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)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local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 err="1">
                <a:latin typeface="Lucida Console" pitchFamily="49" charset="0"/>
              </a:rPr>
              <a:t>f_data_string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=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 err="1">
                <a:latin typeface="Lucida Console" pitchFamily="49" charset="0"/>
              </a:rPr>
              <a:t>ProtoField.</a:t>
            </a:r>
            <a:r>
              <a:rPr lang="en-GB" sz="1200" dirty="0" err="1">
                <a:solidFill>
                  <a:srgbClr val="B1B100"/>
                </a:solidFill>
                <a:latin typeface="Lucida Console" pitchFamily="49" charset="0"/>
              </a:rPr>
              <a:t>string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(</a:t>
            </a:r>
            <a:r>
              <a:rPr lang="en-GB" sz="12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1200" dirty="0" smtClean="0">
                <a:solidFill>
                  <a:srgbClr val="FF0000"/>
                </a:solidFill>
                <a:latin typeface="Lucida Console" pitchFamily="49" charset="0"/>
              </a:rPr>
              <a:t>sf14.data.string</a:t>
            </a:r>
            <a:r>
              <a:rPr lang="en-GB" sz="12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1200" dirty="0">
                <a:latin typeface="Lucida Console" pitchFamily="49" charset="0"/>
              </a:rPr>
              <a:t>, </a:t>
            </a:r>
            <a:r>
              <a:rPr lang="en-GB" sz="1200" dirty="0">
                <a:solidFill>
                  <a:srgbClr val="FF0000"/>
                </a:solidFill>
                <a:latin typeface="Lucida Console" pitchFamily="49" charset="0"/>
              </a:rPr>
              <a:t>"Data String"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)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smtClean="0">
                <a:latin typeface="Lucida Console" pitchFamily="49" charset="0"/>
              </a:rPr>
              <a:t>sf14_proto.fields 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=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{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 err="1">
                <a:latin typeface="Lucida Console" pitchFamily="49" charset="0"/>
              </a:rPr>
              <a:t>f_func</a:t>
            </a:r>
            <a:r>
              <a:rPr lang="en-GB" sz="1200" dirty="0">
                <a:latin typeface="Lucida Console" pitchFamily="49" charset="0"/>
              </a:rPr>
              <a:t>, </a:t>
            </a:r>
            <a:r>
              <a:rPr lang="en-GB" sz="1200" dirty="0" err="1">
                <a:latin typeface="Lucida Console" pitchFamily="49" charset="0"/>
              </a:rPr>
              <a:t>f_len</a:t>
            </a:r>
            <a:r>
              <a:rPr lang="en-GB" sz="1200" dirty="0">
                <a:latin typeface="Lucida Console" pitchFamily="49" charset="0"/>
              </a:rPr>
              <a:t>, </a:t>
            </a:r>
            <a:r>
              <a:rPr lang="en-GB" sz="1200" dirty="0" err="1">
                <a:latin typeface="Lucida Console" pitchFamily="49" charset="0"/>
              </a:rPr>
              <a:t>f_id</a:t>
            </a:r>
            <a:r>
              <a:rPr lang="en-GB" sz="1200" dirty="0">
                <a:latin typeface="Lucida Console" pitchFamily="49" charset="0"/>
              </a:rPr>
              <a:t>, </a:t>
            </a:r>
            <a:r>
              <a:rPr lang="en-GB" sz="1200" dirty="0" err="1">
                <a:latin typeface="Lucida Console" pitchFamily="49" charset="0"/>
              </a:rPr>
              <a:t>f_dataid</a:t>
            </a:r>
            <a:r>
              <a:rPr lang="en-GB" sz="1200" dirty="0">
                <a:latin typeface="Lucida Console" pitchFamily="49" charset="0"/>
              </a:rPr>
              <a:t>,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                  </a:t>
            </a:r>
            <a:r>
              <a:rPr lang="en-GB" sz="1200" dirty="0" err="1">
                <a:latin typeface="Lucida Console" pitchFamily="49" charset="0"/>
              </a:rPr>
              <a:t>f_data_short</a:t>
            </a:r>
            <a:r>
              <a:rPr lang="en-GB" sz="1200" dirty="0">
                <a:latin typeface="Lucida Console" pitchFamily="49" charset="0"/>
              </a:rPr>
              <a:t>, </a:t>
            </a:r>
            <a:r>
              <a:rPr lang="en-GB" sz="1200" dirty="0" err="1">
                <a:latin typeface="Lucida Console" pitchFamily="49" charset="0"/>
              </a:rPr>
              <a:t>f_data_long</a:t>
            </a:r>
            <a:r>
              <a:rPr lang="en-GB" sz="1200" dirty="0">
                <a:latin typeface="Lucida Console" pitchFamily="49" charset="0"/>
              </a:rPr>
              <a:t>, </a:t>
            </a:r>
            <a:r>
              <a:rPr lang="en-GB" sz="1200" dirty="0" err="1">
                <a:latin typeface="Lucida Console" pitchFamily="49" charset="0"/>
              </a:rPr>
              <a:t>f_data_string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}</a:t>
            </a:r>
            <a:endParaRPr lang="en-GB" sz="1200" dirty="0">
              <a:latin typeface="Lucida Console" pitchFamily="49" charset="0"/>
            </a:endParaRPr>
          </a:p>
          <a:p>
            <a:pPr marL="0" indent="0" fontAlgn="t">
              <a:spcBef>
                <a:spcPts val="0"/>
              </a:spcBef>
              <a:buNone/>
            </a:pPr>
            <a:endParaRPr lang="en-GB" sz="1100" dirty="0">
              <a:latin typeface="Lucida Console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Lua</a:t>
            </a:r>
            <a:r>
              <a:rPr lang="en-US" dirty="0" smtClean="0"/>
              <a:t> dissector Basics – Dissector function 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function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 smtClean="0">
                <a:latin typeface="Lucida Console" pitchFamily="49" charset="0"/>
              </a:rPr>
              <a:t>sf14_proto.dissector</a:t>
            </a:r>
            <a:r>
              <a:rPr lang="en-GB" sz="1200" dirty="0" smtClean="0">
                <a:solidFill>
                  <a:srgbClr val="66CC66"/>
                </a:solidFill>
                <a:latin typeface="Lucida Console" pitchFamily="49" charset="0"/>
              </a:rPr>
              <a:t>(</a:t>
            </a:r>
            <a:r>
              <a:rPr lang="en-GB" sz="1200" dirty="0" smtClean="0">
                <a:latin typeface="Lucida Console" pitchFamily="49" charset="0"/>
              </a:rPr>
              <a:t>buffer</a:t>
            </a:r>
            <a:r>
              <a:rPr lang="en-GB" sz="1200" dirty="0">
                <a:latin typeface="Lucida Console" pitchFamily="49" charset="0"/>
              </a:rPr>
              <a:t>, </a:t>
            </a:r>
            <a:r>
              <a:rPr lang="en-GB" sz="1200" dirty="0" err="1">
                <a:latin typeface="Lucida Console" pitchFamily="49" charset="0"/>
              </a:rPr>
              <a:t>pinfo</a:t>
            </a:r>
            <a:r>
              <a:rPr lang="en-GB" sz="1200" dirty="0">
                <a:latin typeface="Lucida Console" pitchFamily="49" charset="0"/>
              </a:rPr>
              <a:t>, tree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)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</a:t>
            </a:r>
            <a:r>
              <a:rPr lang="en-GB" sz="1200" i="1" dirty="0">
                <a:solidFill>
                  <a:srgbClr val="808080"/>
                </a:solidFill>
                <a:latin typeface="Lucida Console" pitchFamily="49" charset="0"/>
              </a:rPr>
              <a:t>-- Set the protocol column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</a:t>
            </a:r>
            <a:r>
              <a:rPr lang="en-GB" sz="1200" dirty="0" err="1">
                <a:latin typeface="Lucida Console" pitchFamily="49" charset="0"/>
              </a:rPr>
              <a:t>pinfo.cols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[</a:t>
            </a:r>
            <a:r>
              <a:rPr lang="en-GB" sz="1200" dirty="0">
                <a:solidFill>
                  <a:srgbClr val="FF0000"/>
                </a:solidFill>
                <a:latin typeface="Lucida Console" pitchFamily="49" charset="0"/>
              </a:rPr>
              <a:t>'protocol'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]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=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1200" dirty="0" smtClean="0">
                <a:solidFill>
                  <a:srgbClr val="FF0000"/>
                </a:solidFill>
                <a:latin typeface="Lucida Console" pitchFamily="49" charset="0"/>
              </a:rPr>
              <a:t>SF14"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</a:t>
            </a:r>
            <a:r>
              <a:rPr lang="en-GB" sz="1200" i="1" dirty="0">
                <a:solidFill>
                  <a:srgbClr val="808080"/>
                </a:solidFill>
                <a:latin typeface="Lucida Console" pitchFamily="49" charset="0"/>
              </a:rPr>
              <a:t>-- create the </a:t>
            </a:r>
            <a:r>
              <a:rPr lang="en-GB" sz="1200" i="1" dirty="0" smtClean="0">
                <a:solidFill>
                  <a:srgbClr val="808080"/>
                </a:solidFill>
                <a:latin typeface="Lucida Console" pitchFamily="49" charset="0"/>
              </a:rPr>
              <a:t>SF14 </a:t>
            </a:r>
            <a:r>
              <a:rPr lang="en-GB" sz="1200" i="1" dirty="0">
                <a:solidFill>
                  <a:srgbClr val="808080"/>
                </a:solidFill>
                <a:latin typeface="Lucida Console" pitchFamily="49" charset="0"/>
              </a:rPr>
              <a:t>protocol tree item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</a:t>
            </a: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local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 smtClean="0">
                <a:latin typeface="Lucida Console" pitchFamily="49" charset="0"/>
              </a:rPr>
              <a:t>t_sf14 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=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 err="1" smtClean="0">
                <a:latin typeface="Lucida Console" pitchFamily="49" charset="0"/>
              </a:rPr>
              <a:t>tree:add</a:t>
            </a:r>
            <a:r>
              <a:rPr lang="en-GB" sz="1200" dirty="0" smtClean="0">
                <a:solidFill>
                  <a:srgbClr val="66CC66"/>
                </a:solidFill>
                <a:latin typeface="Lucida Console" pitchFamily="49" charset="0"/>
              </a:rPr>
              <a:t>(</a:t>
            </a:r>
            <a:r>
              <a:rPr lang="en-GB" sz="1200" dirty="0" smtClean="0">
                <a:latin typeface="Lucida Console" pitchFamily="49" charset="0"/>
              </a:rPr>
              <a:t>sf14_proto</a:t>
            </a:r>
            <a:r>
              <a:rPr lang="en-GB" sz="1200" dirty="0">
                <a:latin typeface="Lucida Console" pitchFamily="49" charset="0"/>
              </a:rPr>
              <a:t>, buffer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())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</a:t>
            </a: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local</a:t>
            </a:r>
            <a:r>
              <a:rPr lang="en-GB" sz="1200" dirty="0">
                <a:latin typeface="Lucida Console" pitchFamily="49" charset="0"/>
              </a:rPr>
              <a:t> offset 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=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CC66CC"/>
                </a:solidFill>
                <a:latin typeface="Lucida Console" pitchFamily="49" charset="0"/>
              </a:rPr>
              <a:t>0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</a:t>
            </a:r>
            <a:r>
              <a:rPr lang="en-GB" sz="1200" i="1" dirty="0">
                <a:solidFill>
                  <a:srgbClr val="808080"/>
                </a:solidFill>
                <a:latin typeface="Lucida Console" pitchFamily="49" charset="0"/>
              </a:rPr>
              <a:t>-- Add the header tree item and populate it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</a:t>
            </a: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local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 err="1">
                <a:latin typeface="Lucida Console" pitchFamily="49" charset="0"/>
              </a:rPr>
              <a:t>t_hdr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=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 smtClean="0">
                <a:latin typeface="Lucida Console" pitchFamily="49" charset="0"/>
              </a:rPr>
              <a:t>t_sf14:add</a:t>
            </a:r>
            <a:r>
              <a:rPr lang="en-GB" sz="1200" dirty="0" smtClean="0">
                <a:solidFill>
                  <a:srgbClr val="66CC66"/>
                </a:solidFill>
                <a:latin typeface="Lucida Console" pitchFamily="49" charset="0"/>
              </a:rPr>
              <a:t>(</a:t>
            </a:r>
            <a:r>
              <a:rPr lang="en-GB" sz="1200" dirty="0" smtClean="0">
                <a:latin typeface="Lucida Console" pitchFamily="49" charset="0"/>
              </a:rPr>
              <a:t>buffer</a:t>
            </a:r>
            <a:r>
              <a:rPr lang="en-GB" sz="1200" dirty="0" smtClean="0">
                <a:solidFill>
                  <a:srgbClr val="66CC66"/>
                </a:solidFill>
                <a:latin typeface="Lucida Console" pitchFamily="49" charset="0"/>
              </a:rPr>
              <a:t>(</a:t>
            </a:r>
            <a:r>
              <a:rPr lang="en-GB" sz="1200" dirty="0" smtClean="0">
                <a:latin typeface="Lucida Console" pitchFamily="49" charset="0"/>
              </a:rPr>
              <a:t>offset</a:t>
            </a:r>
            <a:r>
              <a:rPr lang="en-GB" sz="1200" dirty="0">
                <a:latin typeface="Lucida Console" pitchFamily="49" charset="0"/>
              </a:rPr>
              <a:t>, </a:t>
            </a:r>
            <a:r>
              <a:rPr lang="en-GB" sz="1200" dirty="0">
                <a:solidFill>
                  <a:srgbClr val="CC66CC"/>
                </a:solidFill>
                <a:latin typeface="Lucida Console" pitchFamily="49" charset="0"/>
              </a:rPr>
              <a:t>3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)</a:t>
            </a:r>
            <a:r>
              <a:rPr lang="en-GB" sz="1200" dirty="0">
                <a:latin typeface="Lucida Console" pitchFamily="49" charset="0"/>
              </a:rPr>
              <a:t>, </a:t>
            </a:r>
            <a:r>
              <a:rPr lang="en-GB" sz="1200" dirty="0">
                <a:solidFill>
                  <a:srgbClr val="FF0000"/>
                </a:solidFill>
                <a:latin typeface="Lucida Console" pitchFamily="49" charset="0"/>
              </a:rPr>
              <a:t>"Header"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)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</a:t>
            </a: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local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 err="1">
                <a:latin typeface="Lucida Console" pitchFamily="49" charset="0"/>
              </a:rPr>
              <a:t>func_code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=</a:t>
            </a:r>
            <a:r>
              <a:rPr lang="en-GB" sz="1200" dirty="0">
                <a:latin typeface="Lucida Console" pitchFamily="49" charset="0"/>
              </a:rPr>
              <a:t> buffer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(</a:t>
            </a:r>
            <a:r>
              <a:rPr lang="en-GB" sz="1200" dirty="0">
                <a:latin typeface="Lucida Console" pitchFamily="49" charset="0"/>
              </a:rPr>
              <a:t>offset, </a:t>
            </a:r>
            <a:r>
              <a:rPr lang="en-GB" sz="1200" dirty="0">
                <a:solidFill>
                  <a:srgbClr val="CC66CC"/>
                </a:solidFill>
                <a:latin typeface="Lucida Console" pitchFamily="49" charset="0"/>
              </a:rPr>
              <a:t>1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)</a:t>
            </a:r>
            <a:r>
              <a:rPr lang="en-GB" sz="1200" dirty="0">
                <a:latin typeface="Lucida Console" pitchFamily="49" charset="0"/>
              </a:rPr>
              <a:t>:</a:t>
            </a:r>
            <a:r>
              <a:rPr lang="en-GB" sz="1200" dirty="0" err="1">
                <a:latin typeface="Lucida Console" pitchFamily="49" charset="0"/>
              </a:rPr>
              <a:t>uint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()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</a:t>
            </a:r>
            <a:r>
              <a:rPr lang="en-GB" sz="1200" dirty="0" err="1">
                <a:latin typeface="Lucida Console" pitchFamily="49" charset="0"/>
              </a:rPr>
              <a:t>t_hdr:add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(</a:t>
            </a:r>
            <a:r>
              <a:rPr lang="en-GB" sz="1200" dirty="0" err="1">
                <a:latin typeface="Lucida Console" pitchFamily="49" charset="0"/>
              </a:rPr>
              <a:t>f_func</a:t>
            </a:r>
            <a:r>
              <a:rPr lang="en-GB" sz="1200" dirty="0">
                <a:latin typeface="Lucida Console" pitchFamily="49" charset="0"/>
              </a:rPr>
              <a:t>, </a:t>
            </a:r>
            <a:r>
              <a:rPr lang="en-GB" sz="1200" dirty="0" err="1">
                <a:latin typeface="Lucida Console" pitchFamily="49" charset="0"/>
              </a:rPr>
              <a:t>func_code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)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</a:t>
            </a:r>
            <a:r>
              <a:rPr lang="en-GB" sz="1200" dirty="0" err="1">
                <a:latin typeface="Lucida Console" pitchFamily="49" charset="0"/>
              </a:rPr>
              <a:t>t_hdr:add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(</a:t>
            </a:r>
            <a:r>
              <a:rPr lang="en-GB" sz="1200" dirty="0" err="1">
                <a:latin typeface="Lucida Console" pitchFamily="49" charset="0"/>
              </a:rPr>
              <a:t>f_len</a:t>
            </a:r>
            <a:r>
              <a:rPr lang="en-GB" sz="1200" dirty="0">
                <a:latin typeface="Lucida Console" pitchFamily="49" charset="0"/>
              </a:rPr>
              <a:t>, buffer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(</a:t>
            </a:r>
            <a:r>
              <a:rPr lang="en-GB" sz="1200" dirty="0">
                <a:latin typeface="Lucida Console" pitchFamily="49" charset="0"/>
              </a:rPr>
              <a:t>offset + </a:t>
            </a:r>
            <a:r>
              <a:rPr lang="en-GB" sz="1200" dirty="0">
                <a:solidFill>
                  <a:srgbClr val="CC66CC"/>
                </a:solidFill>
                <a:latin typeface="Lucida Console" pitchFamily="49" charset="0"/>
              </a:rPr>
              <a:t>1</a:t>
            </a:r>
            <a:r>
              <a:rPr lang="en-GB" sz="1200" dirty="0">
                <a:latin typeface="Lucida Console" pitchFamily="49" charset="0"/>
              </a:rPr>
              <a:t>, </a:t>
            </a:r>
            <a:r>
              <a:rPr lang="en-GB" sz="1200" dirty="0">
                <a:solidFill>
                  <a:srgbClr val="CC66CC"/>
                </a:solidFill>
                <a:latin typeface="Lucida Console" pitchFamily="49" charset="0"/>
              </a:rPr>
              <a:t>2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))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offset 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=</a:t>
            </a:r>
            <a:r>
              <a:rPr lang="en-GB" sz="1200" dirty="0">
                <a:latin typeface="Lucida Console" pitchFamily="49" charset="0"/>
              </a:rPr>
              <a:t> offset + </a:t>
            </a:r>
            <a:r>
              <a:rPr lang="en-GB" sz="1200" dirty="0">
                <a:solidFill>
                  <a:srgbClr val="CC66CC"/>
                </a:solidFill>
                <a:latin typeface="Lucida Console" pitchFamily="49" charset="0"/>
              </a:rPr>
              <a:t>3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</a:t>
            </a:r>
            <a:r>
              <a:rPr lang="en-GB" sz="1200" i="1" dirty="0">
                <a:solidFill>
                  <a:srgbClr val="808080"/>
                </a:solidFill>
                <a:latin typeface="Lucida Console" pitchFamily="49" charset="0"/>
              </a:rPr>
              <a:t>-- Set the info column to the name of the function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</a:t>
            </a:r>
            <a:r>
              <a:rPr lang="en-GB" sz="1200" dirty="0" err="1">
                <a:latin typeface="Lucida Console" pitchFamily="49" charset="0"/>
              </a:rPr>
              <a:t>pinfo.cols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[</a:t>
            </a:r>
            <a:r>
              <a:rPr lang="en-GB" sz="1200" dirty="0">
                <a:solidFill>
                  <a:srgbClr val="FF0000"/>
                </a:solidFill>
                <a:latin typeface="Lucida Console" pitchFamily="49" charset="0"/>
              </a:rPr>
              <a:t>'info'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]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=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 err="1">
                <a:latin typeface="Lucida Console" pitchFamily="49" charset="0"/>
              </a:rPr>
              <a:t>vs_funcs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[</a:t>
            </a:r>
            <a:r>
              <a:rPr lang="en-GB" sz="1200" dirty="0" err="1">
                <a:latin typeface="Lucida Console" pitchFamily="49" charset="0"/>
              </a:rPr>
              <a:t>func_code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]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</a:t>
            </a:r>
            <a:r>
              <a:rPr lang="en-GB" sz="1200" i="1" dirty="0">
                <a:solidFill>
                  <a:srgbClr val="808080"/>
                </a:solidFill>
                <a:latin typeface="Lucida Console" pitchFamily="49" charset="0"/>
              </a:rPr>
              <a:t>-- dissect common part for connect and disconnect functions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</a:t>
            </a: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if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 err="1">
                <a:latin typeface="Lucida Console" pitchFamily="49" charset="0"/>
              </a:rPr>
              <a:t>func_code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==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CC66CC"/>
                </a:solidFill>
                <a:latin typeface="Lucida Console" pitchFamily="49" charset="0"/>
              </a:rPr>
              <a:t>20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or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 err="1">
                <a:latin typeface="Lucida Console" pitchFamily="49" charset="0"/>
              </a:rPr>
              <a:t>func_code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==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CC66CC"/>
                </a:solidFill>
                <a:latin typeface="Lucida Console" pitchFamily="49" charset="0"/>
              </a:rPr>
              <a:t>21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or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 err="1">
                <a:latin typeface="Lucida Console" pitchFamily="49" charset="0"/>
              </a:rPr>
              <a:t>func_code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==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CC66CC"/>
                </a:solidFill>
                <a:latin typeface="Lucida Console" pitchFamily="49" charset="0"/>
              </a:rPr>
              <a:t>60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or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 err="1">
                <a:latin typeface="Lucida Console" pitchFamily="49" charset="0"/>
              </a:rPr>
              <a:t>func_code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==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CC66CC"/>
                </a:solidFill>
                <a:latin typeface="Lucida Console" pitchFamily="49" charset="0"/>
              </a:rPr>
              <a:t>61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then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  </a:t>
            </a:r>
            <a:r>
              <a:rPr lang="en-GB" sz="1200" i="1" dirty="0">
                <a:solidFill>
                  <a:srgbClr val="808080"/>
                </a:solidFill>
                <a:latin typeface="Lucida Console" pitchFamily="49" charset="0"/>
              </a:rPr>
              <a:t>-- A connect or connect </a:t>
            </a:r>
            <a:r>
              <a:rPr lang="en-GB" sz="1200" i="1" dirty="0" err="1">
                <a:solidFill>
                  <a:srgbClr val="808080"/>
                </a:solidFill>
                <a:latin typeface="Lucida Console" pitchFamily="49" charset="0"/>
              </a:rPr>
              <a:t>ack</a:t>
            </a:r>
            <a:r>
              <a:rPr lang="en-GB" sz="1200" i="1" dirty="0">
                <a:solidFill>
                  <a:srgbClr val="808080"/>
                </a:solidFill>
                <a:latin typeface="Lucida Console" pitchFamily="49" charset="0"/>
              </a:rPr>
              <a:t> or disconnect or </a:t>
            </a:r>
            <a:r>
              <a:rPr lang="en-GB" sz="1200" i="1" dirty="0" err="1">
                <a:solidFill>
                  <a:srgbClr val="808080"/>
                </a:solidFill>
                <a:latin typeface="Lucida Console" pitchFamily="49" charset="0"/>
              </a:rPr>
              <a:t>disconnect_ack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  </a:t>
            </a:r>
            <a:r>
              <a:rPr lang="en-GB" sz="1200" dirty="0" smtClean="0">
                <a:latin typeface="Lucida Console" pitchFamily="49" charset="0"/>
              </a:rPr>
              <a:t>t_sf14:add_le</a:t>
            </a:r>
            <a:r>
              <a:rPr lang="en-GB" sz="1200" dirty="0" smtClean="0">
                <a:solidFill>
                  <a:srgbClr val="66CC66"/>
                </a:solidFill>
                <a:latin typeface="Lucida Console" pitchFamily="49" charset="0"/>
              </a:rPr>
              <a:t>(</a:t>
            </a:r>
            <a:r>
              <a:rPr lang="en-GB" sz="1200" dirty="0" err="1" smtClean="0">
                <a:latin typeface="Lucida Console" pitchFamily="49" charset="0"/>
              </a:rPr>
              <a:t>f_id</a:t>
            </a:r>
            <a:r>
              <a:rPr lang="en-GB" sz="1200" dirty="0">
                <a:latin typeface="Lucida Console" pitchFamily="49" charset="0"/>
              </a:rPr>
              <a:t>, buffer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(</a:t>
            </a:r>
            <a:r>
              <a:rPr lang="en-GB" sz="1200" dirty="0">
                <a:latin typeface="Lucida Console" pitchFamily="49" charset="0"/>
              </a:rPr>
              <a:t>offset, </a:t>
            </a:r>
            <a:r>
              <a:rPr lang="en-GB" sz="1200" dirty="0">
                <a:solidFill>
                  <a:srgbClr val="CC66CC"/>
                </a:solidFill>
                <a:latin typeface="Lucida Console" pitchFamily="49" charset="0"/>
              </a:rPr>
              <a:t>4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))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</a:t>
            </a: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end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</a:t>
            </a:r>
          </a:p>
          <a:p>
            <a:pPr marL="0" indent="0" fontAlgn="t">
              <a:spcBef>
                <a:spcPts val="0"/>
              </a:spcBef>
              <a:buNone/>
            </a:pPr>
            <a:endParaRPr lang="en-GB" sz="1100" dirty="0">
              <a:latin typeface="Lucida Console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Lua</a:t>
            </a:r>
            <a:r>
              <a:rPr lang="en-US" dirty="0" smtClean="0"/>
              <a:t> dissector Basics – Dissector function 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</a:t>
            </a:r>
            <a:r>
              <a:rPr lang="en-GB" sz="1200" i="1" dirty="0">
                <a:solidFill>
                  <a:srgbClr val="808080"/>
                </a:solidFill>
                <a:latin typeface="Lucida Console" pitchFamily="49" charset="0"/>
              </a:rPr>
              <a:t>-- A </a:t>
            </a:r>
            <a:r>
              <a:rPr lang="en-GB" sz="1200" i="1" dirty="0" err="1">
                <a:solidFill>
                  <a:srgbClr val="808080"/>
                </a:solidFill>
                <a:latin typeface="Lucida Console" pitchFamily="49" charset="0"/>
              </a:rPr>
              <a:t>request_data</a:t>
            </a:r>
            <a:r>
              <a:rPr lang="en-GB" sz="1200" i="1" dirty="0">
                <a:solidFill>
                  <a:srgbClr val="808080"/>
                </a:solidFill>
                <a:latin typeface="Lucida Console" pitchFamily="49" charset="0"/>
              </a:rPr>
              <a:t> or </a:t>
            </a:r>
            <a:r>
              <a:rPr lang="en-GB" sz="1200" i="1" dirty="0" err="1">
                <a:solidFill>
                  <a:srgbClr val="808080"/>
                </a:solidFill>
                <a:latin typeface="Lucida Console" pitchFamily="49" charset="0"/>
              </a:rPr>
              <a:t>request_reply</a:t>
            </a:r>
            <a:r>
              <a:rPr lang="en-GB" sz="1200" i="1" dirty="0">
                <a:solidFill>
                  <a:srgbClr val="808080"/>
                </a:solidFill>
                <a:latin typeface="Lucida Console" pitchFamily="49" charset="0"/>
              </a:rPr>
              <a:t> message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</a:t>
            </a: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if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 err="1">
                <a:latin typeface="Lucida Console" pitchFamily="49" charset="0"/>
              </a:rPr>
              <a:t>func_code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==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CC66CC"/>
                </a:solidFill>
                <a:latin typeface="Lucida Console" pitchFamily="49" charset="0"/>
              </a:rPr>
              <a:t>40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or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 err="1">
                <a:latin typeface="Lucida Console" pitchFamily="49" charset="0"/>
              </a:rPr>
              <a:t>func_code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==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CC66CC"/>
                </a:solidFill>
                <a:latin typeface="Lucida Console" pitchFamily="49" charset="0"/>
              </a:rPr>
              <a:t>41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then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  </a:t>
            </a:r>
            <a:r>
              <a:rPr lang="en-GB" sz="1200" i="1" dirty="0">
                <a:solidFill>
                  <a:srgbClr val="808080"/>
                </a:solidFill>
                <a:latin typeface="Lucida Console" pitchFamily="49" charset="0"/>
              </a:rPr>
              <a:t>-- dissect common part of request functions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  </a:t>
            </a:r>
            <a:r>
              <a:rPr lang="en-GB" sz="1200" dirty="0" smtClean="0">
                <a:latin typeface="Lucida Console" pitchFamily="49" charset="0"/>
              </a:rPr>
              <a:t>t_sf14:add</a:t>
            </a:r>
            <a:r>
              <a:rPr lang="en-GB" sz="1200" dirty="0" smtClean="0">
                <a:solidFill>
                  <a:srgbClr val="66CC66"/>
                </a:solidFill>
                <a:latin typeface="Lucida Console" pitchFamily="49" charset="0"/>
              </a:rPr>
              <a:t>(</a:t>
            </a:r>
            <a:r>
              <a:rPr lang="en-GB" sz="1200" dirty="0" err="1" smtClean="0">
                <a:latin typeface="Lucida Console" pitchFamily="49" charset="0"/>
              </a:rPr>
              <a:t>f_dataid</a:t>
            </a:r>
            <a:r>
              <a:rPr lang="en-GB" sz="1200" dirty="0">
                <a:latin typeface="Lucida Console" pitchFamily="49" charset="0"/>
              </a:rPr>
              <a:t>, buffer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(</a:t>
            </a:r>
            <a:r>
              <a:rPr lang="en-GB" sz="1200" dirty="0">
                <a:latin typeface="Lucida Console" pitchFamily="49" charset="0"/>
              </a:rPr>
              <a:t>offset, </a:t>
            </a:r>
            <a:r>
              <a:rPr lang="en-GB" sz="1200" dirty="0">
                <a:solidFill>
                  <a:srgbClr val="CC66CC"/>
                </a:solidFill>
                <a:latin typeface="Lucida Console" pitchFamily="49" charset="0"/>
              </a:rPr>
              <a:t>1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))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  </a:t>
            </a:r>
            <a:r>
              <a:rPr lang="en-GB" sz="1200" i="1" dirty="0">
                <a:solidFill>
                  <a:srgbClr val="808080"/>
                </a:solidFill>
                <a:latin typeface="Lucida Console" pitchFamily="49" charset="0"/>
              </a:rPr>
              <a:t>-- dissect </a:t>
            </a:r>
            <a:r>
              <a:rPr lang="en-GB" sz="1200" i="1" dirty="0" err="1">
                <a:solidFill>
                  <a:srgbClr val="808080"/>
                </a:solidFill>
                <a:latin typeface="Lucida Console" pitchFamily="49" charset="0"/>
              </a:rPr>
              <a:t>request_reply</a:t>
            </a:r>
            <a:r>
              <a:rPr lang="en-GB" sz="1200" i="1" dirty="0">
                <a:solidFill>
                  <a:srgbClr val="808080"/>
                </a:solidFill>
                <a:latin typeface="Lucida Console" pitchFamily="49" charset="0"/>
              </a:rPr>
              <a:t> data body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  </a:t>
            </a: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if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 err="1">
                <a:latin typeface="Lucida Console" pitchFamily="49" charset="0"/>
              </a:rPr>
              <a:t>func_code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==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CC66CC"/>
                </a:solidFill>
                <a:latin typeface="Lucida Console" pitchFamily="49" charset="0"/>
              </a:rPr>
              <a:t>41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then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    </a:t>
            </a:r>
            <a:r>
              <a:rPr lang="en-GB" sz="1200" i="1" dirty="0">
                <a:solidFill>
                  <a:srgbClr val="808080"/>
                </a:solidFill>
                <a:latin typeface="Lucida Console" pitchFamily="49" charset="0"/>
              </a:rPr>
              <a:t>-- A </a:t>
            </a:r>
            <a:r>
              <a:rPr lang="en-GB" sz="1200" i="1" dirty="0" err="1">
                <a:solidFill>
                  <a:srgbClr val="808080"/>
                </a:solidFill>
                <a:latin typeface="Lucida Console" pitchFamily="49" charset="0"/>
              </a:rPr>
              <a:t>request_reply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    </a:t>
            </a: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local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 err="1">
                <a:latin typeface="Lucida Console" pitchFamily="49" charset="0"/>
              </a:rPr>
              <a:t>dataid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=</a:t>
            </a:r>
            <a:r>
              <a:rPr lang="en-GB" sz="1200" dirty="0">
                <a:latin typeface="Lucida Console" pitchFamily="49" charset="0"/>
              </a:rPr>
              <a:t> buffer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(</a:t>
            </a:r>
            <a:r>
              <a:rPr lang="en-GB" sz="1200" dirty="0">
                <a:latin typeface="Lucida Console" pitchFamily="49" charset="0"/>
              </a:rPr>
              <a:t>offset, </a:t>
            </a:r>
            <a:r>
              <a:rPr lang="en-GB" sz="1200" dirty="0">
                <a:solidFill>
                  <a:srgbClr val="CC66CC"/>
                </a:solidFill>
                <a:latin typeface="Lucida Console" pitchFamily="49" charset="0"/>
              </a:rPr>
              <a:t>1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)</a:t>
            </a:r>
            <a:r>
              <a:rPr lang="en-GB" sz="1200" dirty="0">
                <a:latin typeface="Lucida Console" pitchFamily="49" charset="0"/>
              </a:rPr>
              <a:t>:</a:t>
            </a:r>
            <a:r>
              <a:rPr lang="en-GB" sz="1200" dirty="0" err="1">
                <a:latin typeface="Lucida Console" pitchFamily="49" charset="0"/>
              </a:rPr>
              <a:t>uint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()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    offset 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=</a:t>
            </a:r>
            <a:r>
              <a:rPr lang="en-GB" sz="1200" dirty="0">
                <a:latin typeface="Lucida Console" pitchFamily="49" charset="0"/>
              </a:rPr>
              <a:t> offset + </a:t>
            </a:r>
            <a:r>
              <a:rPr lang="en-GB" sz="1200" dirty="0">
                <a:solidFill>
                  <a:srgbClr val="CC66CC"/>
                </a:solidFill>
                <a:latin typeface="Lucida Console" pitchFamily="49" charset="0"/>
              </a:rPr>
              <a:t>1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    </a:t>
            </a: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if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 err="1">
                <a:latin typeface="Lucida Console" pitchFamily="49" charset="0"/>
              </a:rPr>
              <a:t>dataid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==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CC66CC"/>
                </a:solidFill>
                <a:latin typeface="Lucida Console" pitchFamily="49" charset="0"/>
              </a:rPr>
              <a:t>0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then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      </a:t>
            </a:r>
            <a:r>
              <a:rPr lang="en-GB" sz="1200" i="1" dirty="0">
                <a:solidFill>
                  <a:srgbClr val="808080"/>
                </a:solidFill>
                <a:latin typeface="Lucida Console" pitchFamily="49" charset="0"/>
              </a:rPr>
              <a:t>-- a read short data item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      </a:t>
            </a:r>
            <a:r>
              <a:rPr lang="en-GB" sz="1200" dirty="0" smtClean="0">
                <a:latin typeface="Lucida Console" pitchFamily="49" charset="0"/>
              </a:rPr>
              <a:t>t_sf14:add_le</a:t>
            </a:r>
            <a:r>
              <a:rPr lang="en-GB" sz="1200" dirty="0" smtClean="0">
                <a:solidFill>
                  <a:srgbClr val="66CC66"/>
                </a:solidFill>
                <a:latin typeface="Lucida Console" pitchFamily="49" charset="0"/>
              </a:rPr>
              <a:t>(</a:t>
            </a:r>
            <a:r>
              <a:rPr lang="en-GB" sz="1200" dirty="0" err="1" smtClean="0">
                <a:latin typeface="Lucida Console" pitchFamily="49" charset="0"/>
              </a:rPr>
              <a:t>f_data_short</a:t>
            </a:r>
            <a:r>
              <a:rPr lang="en-GB" sz="1200" dirty="0">
                <a:latin typeface="Lucida Console" pitchFamily="49" charset="0"/>
              </a:rPr>
              <a:t>, buffer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(</a:t>
            </a:r>
            <a:r>
              <a:rPr lang="en-GB" sz="1200" dirty="0">
                <a:latin typeface="Lucida Console" pitchFamily="49" charset="0"/>
              </a:rPr>
              <a:t>offset, </a:t>
            </a:r>
            <a:r>
              <a:rPr lang="en-GB" sz="1200" dirty="0">
                <a:solidFill>
                  <a:srgbClr val="CC66CC"/>
                </a:solidFill>
                <a:latin typeface="Lucida Console" pitchFamily="49" charset="0"/>
              </a:rPr>
              <a:t>2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))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    </a:t>
            </a: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end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    </a:t>
            </a: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if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 err="1">
                <a:latin typeface="Lucida Console" pitchFamily="49" charset="0"/>
              </a:rPr>
              <a:t>dataid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==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CC66CC"/>
                </a:solidFill>
                <a:latin typeface="Lucida Console" pitchFamily="49" charset="0"/>
              </a:rPr>
              <a:t>1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then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      </a:t>
            </a:r>
            <a:r>
              <a:rPr lang="en-GB" sz="1200" i="1" dirty="0">
                <a:solidFill>
                  <a:srgbClr val="808080"/>
                </a:solidFill>
                <a:latin typeface="Lucida Console" pitchFamily="49" charset="0"/>
              </a:rPr>
              <a:t>-- a read long data item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      </a:t>
            </a:r>
            <a:r>
              <a:rPr lang="en-GB" sz="1200" dirty="0" smtClean="0">
                <a:latin typeface="Lucida Console" pitchFamily="49" charset="0"/>
              </a:rPr>
              <a:t>t_sf14:add_le</a:t>
            </a:r>
            <a:r>
              <a:rPr lang="en-GB" sz="1200" dirty="0" smtClean="0">
                <a:solidFill>
                  <a:srgbClr val="66CC66"/>
                </a:solidFill>
                <a:latin typeface="Lucida Console" pitchFamily="49" charset="0"/>
              </a:rPr>
              <a:t>(</a:t>
            </a:r>
            <a:r>
              <a:rPr lang="en-GB" sz="1200" dirty="0" err="1" smtClean="0">
                <a:latin typeface="Lucida Console" pitchFamily="49" charset="0"/>
              </a:rPr>
              <a:t>f_data_long</a:t>
            </a:r>
            <a:r>
              <a:rPr lang="en-GB" sz="1200" dirty="0">
                <a:latin typeface="Lucida Console" pitchFamily="49" charset="0"/>
              </a:rPr>
              <a:t>, buffer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(</a:t>
            </a:r>
            <a:r>
              <a:rPr lang="en-GB" sz="1200" dirty="0">
                <a:latin typeface="Lucida Console" pitchFamily="49" charset="0"/>
              </a:rPr>
              <a:t>offset, </a:t>
            </a:r>
            <a:r>
              <a:rPr lang="en-GB" sz="1200" dirty="0">
                <a:solidFill>
                  <a:srgbClr val="CC66CC"/>
                </a:solidFill>
                <a:latin typeface="Lucida Console" pitchFamily="49" charset="0"/>
              </a:rPr>
              <a:t>4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))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    </a:t>
            </a: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end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    </a:t>
            </a: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if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 err="1">
                <a:latin typeface="Lucida Console" pitchFamily="49" charset="0"/>
              </a:rPr>
              <a:t>dataid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==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CC66CC"/>
                </a:solidFill>
                <a:latin typeface="Lucida Console" pitchFamily="49" charset="0"/>
              </a:rPr>
              <a:t>2</a:t>
            </a:r>
            <a:r>
              <a:rPr lang="en-GB" sz="1200" dirty="0">
                <a:latin typeface="Lucida Console" pitchFamily="49" charset="0"/>
              </a:rPr>
              <a:t> </a:t>
            </a: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then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      </a:t>
            </a:r>
            <a:r>
              <a:rPr lang="en-GB" sz="1200" i="1" dirty="0">
                <a:solidFill>
                  <a:srgbClr val="808080"/>
                </a:solidFill>
                <a:latin typeface="Lucida Console" pitchFamily="49" charset="0"/>
              </a:rPr>
              <a:t>-- a read string data item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      </a:t>
            </a:r>
            <a:r>
              <a:rPr lang="en-GB" sz="1200" dirty="0" smtClean="0">
                <a:latin typeface="Lucida Console" pitchFamily="49" charset="0"/>
              </a:rPr>
              <a:t>t_sf14:add</a:t>
            </a:r>
            <a:r>
              <a:rPr lang="en-GB" sz="1200" dirty="0" smtClean="0">
                <a:solidFill>
                  <a:srgbClr val="66CC66"/>
                </a:solidFill>
                <a:latin typeface="Lucida Console" pitchFamily="49" charset="0"/>
              </a:rPr>
              <a:t>(</a:t>
            </a:r>
            <a:r>
              <a:rPr lang="en-GB" sz="1200" dirty="0" err="1" smtClean="0">
                <a:latin typeface="Lucida Console" pitchFamily="49" charset="0"/>
              </a:rPr>
              <a:t>f_data_string</a:t>
            </a:r>
            <a:r>
              <a:rPr lang="en-GB" sz="1200" dirty="0">
                <a:latin typeface="Lucida Console" pitchFamily="49" charset="0"/>
              </a:rPr>
              <a:t>, buffer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(</a:t>
            </a:r>
            <a:r>
              <a:rPr lang="en-GB" sz="1200" dirty="0">
                <a:latin typeface="Lucida Console" pitchFamily="49" charset="0"/>
              </a:rPr>
              <a:t>offset, </a:t>
            </a:r>
            <a:r>
              <a:rPr lang="en-GB" sz="1200" dirty="0">
                <a:solidFill>
                  <a:srgbClr val="CC66CC"/>
                </a:solidFill>
                <a:latin typeface="Lucida Console" pitchFamily="49" charset="0"/>
              </a:rPr>
              <a:t>15</a:t>
            </a:r>
            <a:r>
              <a:rPr lang="en-GB" sz="1200" dirty="0">
                <a:solidFill>
                  <a:srgbClr val="66CC66"/>
                </a:solidFill>
                <a:latin typeface="Lucida Console" pitchFamily="49" charset="0"/>
              </a:rPr>
              <a:t>))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    </a:t>
            </a: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end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  </a:t>
            </a: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end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Lucida Console" pitchFamily="49" charset="0"/>
              </a:rPr>
              <a:t>    </a:t>
            </a: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end</a:t>
            </a:r>
            <a:endParaRPr lang="en-GB" sz="12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B1B100"/>
                </a:solidFill>
                <a:latin typeface="Lucida Console" pitchFamily="49" charset="0"/>
              </a:rPr>
              <a:t>end</a:t>
            </a:r>
            <a:endParaRPr lang="en-GB" sz="1200" dirty="0">
              <a:latin typeface="Lucida Console" pitchFamily="49" charset="0"/>
            </a:endParaRPr>
          </a:p>
          <a:p>
            <a:pPr marL="0" indent="0" fontAlgn="t">
              <a:spcBef>
                <a:spcPts val="0"/>
              </a:spcBef>
              <a:buNone/>
            </a:pPr>
            <a:endParaRPr lang="en-GB" sz="1100" dirty="0">
              <a:latin typeface="Lucida Console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3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Lua</a:t>
            </a:r>
            <a:r>
              <a:rPr lang="en-US" dirty="0" smtClean="0"/>
              <a:t> dissector Basics – Dissector registration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en-GB" sz="1400" i="1" dirty="0" smtClean="0">
              <a:solidFill>
                <a:srgbClr val="808080"/>
              </a:solidFill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 dirty="0" smtClean="0">
                <a:solidFill>
                  <a:srgbClr val="808080"/>
                </a:solidFill>
                <a:latin typeface="Lucida Console" pitchFamily="49" charset="0"/>
              </a:rPr>
              <a:t>-- </a:t>
            </a:r>
            <a:r>
              <a:rPr lang="en-GB" sz="1400" i="1" dirty="0">
                <a:solidFill>
                  <a:srgbClr val="808080"/>
                </a:solidFill>
                <a:latin typeface="Lucida Console" pitchFamily="49" charset="0"/>
              </a:rPr>
              <a:t>load the </a:t>
            </a:r>
            <a:r>
              <a:rPr lang="en-GB" sz="1400" i="1" dirty="0" err="1">
                <a:solidFill>
                  <a:srgbClr val="808080"/>
                </a:solidFill>
                <a:latin typeface="Lucida Console" pitchFamily="49" charset="0"/>
              </a:rPr>
              <a:t>tcp</a:t>
            </a:r>
            <a:r>
              <a:rPr lang="en-GB" sz="1400" i="1" dirty="0">
                <a:solidFill>
                  <a:srgbClr val="808080"/>
                </a:solidFill>
                <a:latin typeface="Lucida Console" pitchFamily="49" charset="0"/>
              </a:rPr>
              <a:t> port table</a:t>
            </a:r>
            <a:endParaRPr lang="en-GB" sz="14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latin typeface="Lucida Console" pitchFamily="49" charset="0"/>
              </a:rPr>
              <a:t>tcp_table</a:t>
            </a:r>
            <a:r>
              <a:rPr lang="en-GB" sz="1400" dirty="0">
                <a:latin typeface="Lucida Console" pitchFamily="49" charset="0"/>
              </a:rPr>
              <a:t> 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=</a:t>
            </a:r>
            <a:r>
              <a:rPr lang="en-GB" sz="1400" dirty="0">
                <a:latin typeface="Lucida Console" pitchFamily="49" charset="0"/>
              </a:rPr>
              <a:t> </a:t>
            </a:r>
            <a:r>
              <a:rPr lang="en-GB" sz="1400" dirty="0" err="1">
                <a:latin typeface="Lucida Console" pitchFamily="49" charset="0"/>
              </a:rPr>
              <a:t>DissectorTable.get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(</a:t>
            </a:r>
            <a:r>
              <a:rPr lang="en-GB" sz="14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1400" dirty="0" err="1">
                <a:solidFill>
                  <a:srgbClr val="FF0000"/>
                </a:solidFill>
                <a:latin typeface="Lucida Console" pitchFamily="49" charset="0"/>
              </a:rPr>
              <a:t>tcp.port</a:t>
            </a:r>
            <a:r>
              <a:rPr lang="en-GB" sz="1400" dirty="0" smtClean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1400" dirty="0" smtClean="0">
                <a:solidFill>
                  <a:srgbClr val="66CC66"/>
                </a:solidFill>
                <a:latin typeface="Lucida Console" pitchFamily="49" charset="0"/>
              </a:rPr>
              <a:t>)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en-GB" sz="14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 dirty="0">
                <a:solidFill>
                  <a:srgbClr val="808080"/>
                </a:solidFill>
                <a:latin typeface="Lucida Console" pitchFamily="49" charset="0"/>
              </a:rPr>
              <a:t>-- register the protocol to port 54321</a:t>
            </a:r>
            <a:endParaRPr lang="en-GB" sz="14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latin typeface="Lucida Console" pitchFamily="49" charset="0"/>
              </a:rPr>
              <a:t>tcp_table:add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(</a:t>
            </a:r>
            <a:r>
              <a:rPr lang="en-GB" sz="1400" dirty="0">
                <a:solidFill>
                  <a:srgbClr val="CC66CC"/>
                </a:solidFill>
                <a:latin typeface="Lucida Console" pitchFamily="49" charset="0"/>
              </a:rPr>
              <a:t>54321</a:t>
            </a:r>
            <a:r>
              <a:rPr lang="en-GB" sz="1400" dirty="0">
                <a:latin typeface="Lucida Console" pitchFamily="49" charset="0"/>
              </a:rPr>
              <a:t>, </a:t>
            </a:r>
            <a:r>
              <a:rPr lang="en-GB" sz="1400" dirty="0" smtClean="0">
                <a:latin typeface="Lucida Console" pitchFamily="49" charset="0"/>
              </a:rPr>
              <a:t>sf14_proto</a:t>
            </a:r>
            <a:r>
              <a:rPr lang="en-GB" sz="1400" dirty="0">
                <a:solidFill>
                  <a:srgbClr val="66CC66"/>
                </a:solidFill>
                <a:latin typeface="Lucida Console" pitchFamily="49" charset="0"/>
              </a:rPr>
              <a:t>)</a:t>
            </a:r>
            <a:endParaRPr lang="en-GB" sz="1400" b="0" i="0" dirty="0">
              <a:effectLst/>
              <a:latin typeface="Lucida Console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based dissectors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rotocol definition, implied in dissector source</a:t>
            </a:r>
          </a:p>
          <a:p>
            <a:r>
              <a:rPr lang="en-US" dirty="0" smtClean="0"/>
              <a:t>Dissector source file compiled into </a:t>
            </a:r>
            <a:r>
              <a:rPr lang="en-US" dirty="0" err="1" smtClean="0"/>
              <a:t>libwireshark</a:t>
            </a:r>
            <a:r>
              <a:rPr lang="en-US" dirty="0" smtClean="0"/>
              <a:t> or as a plugin</a:t>
            </a:r>
          </a:p>
          <a:p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 err="1" smtClean="0"/>
              <a:t>libwireshark</a:t>
            </a:r>
            <a:r>
              <a:rPr lang="en-US" dirty="0" smtClean="0"/>
              <a:t> infrastructure available</a:t>
            </a:r>
          </a:p>
          <a:p>
            <a:r>
              <a:rPr lang="en-US" dirty="0" smtClean="0"/>
              <a:t>Full development environment required</a:t>
            </a:r>
          </a:p>
          <a:p>
            <a:r>
              <a:rPr lang="en-US" dirty="0" smtClean="0"/>
              <a:t>High knowledge barrier to initial implementation</a:t>
            </a:r>
          </a:p>
          <a:p>
            <a:r>
              <a:rPr lang="en-US" dirty="0" smtClean="0"/>
              <a:t>Use existing dissectors as a guide</a:t>
            </a:r>
          </a:p>
          <a:p>
            <a:r>
              <a:rPr lang="en-US" dirty="0" smtClean="0"/>
              <a:t>Developers Guide is essential reading, also </a:t>
            </a:r>
            <a:r>
              <a:rPr lang="en-US" dirty="0" err="1" smtClean="0"/>
              <a:t>README.developer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dissector installation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Place source file in </a:t>
            </a:r>
            <a:r>
              <a:rPr lang="en-US" dirty="0" err="1" smtClean="0"/>
              <a:t>epan</a:t>
            </a:r>
            <a:r>
              <a:rPr lang="en-US" dirty="0"/>
              <a:t>\</a:t>
            </a:r>
            <a:r>
              <a:rPr lang="en-US" dirty="0" smtClean="0"/>
              <a:t>dissectors</a:t>
            </a:r>
          </a:p>
          <a:p>
            <a:r>
              <a:rPr lang="en-US" dirty="0" smtClean="0"/>
              <a:t>Add entry for source to </a:t>
            </a:r>
            <a:r>
              <a:rPr lang="en-US" dirty="0" err="1" smtClean="0"/>
              <a:t>Makefile.common</a:t>
            </a:r>
            <a:r>
              <a:rPr lang="en-US" dirty="0" smtClean="0"/>
              <a:t>, </a:t>
            </a:r>
            <a:r>
              <a:rPr lang="en-US" dirty="0" err="1" smtClean="0"/>
              <a:t>epan</a:t>
            </a:r>
            <a:r>
              <a:rPr lang="en-US" dirty="0"/>
              <a:t>\</a:t>
            </a:r>
            <a:r>
              <a:rPr lang="en-US" dirty="0" smtClean="0"/>
              <a:t>CMakeLists.txt</a:t>
            </a:r>
          </a:p>
          <a:p>
            <a:r>
              <a:rPr lang="en-US" dirty="0" smtClean="0"/>
              <a:t>Quick test compile in the dissectors directory, e.g. </a:t>
            </a:r>
            <a:r>
              <a:rPr lang="en-US" sz="2000" dirty="0" err="1" smtClean="0">
                <a:latin typeface="Lucida Console" pitchFamily="49" charset="0"/>
              </a:rPr>
              <a:t>nmake</a:t>
            </a:r>
            <a:r>
              <a:rPr lang="en-US" sz="2000" dirty="0" smtClean="0">
                <a:latin typeface="Lucida Console" pitchFamily="49" charset="0"/>
              </a:rPr>
              <a:t> –f </a:t>
            </a:r>
            <a:r>
              <a:rPr lang="en-US" sz="2000" dirty="0" err="1" smtClean="0">
                <a:latin typeface="Lucida Console" pitchFamily="49" charset="0"/>
              </a:rPr>
              <a:t>Makefile.nmake</a:t>
            </a:r>
            <a:r>
              <a:rPr lang="en-US" sz="2000" dirty="0" smtClean="0">
                <a:latin typeface="Lucida Console" pitchFamily="49" charset="0"/>
              </a:rPr>
              <a:t> </a:t>
            </a:r>
            <a:r>
              <a:rPr lang="en-US" sz="2000" dirty="0" smtClean="0">
                <a:latin typeface="Lucida Console" pitchFamily="49" charset="0"/>
              </a:rPr>
              <a:t>packet-sf14.obj</a:t>
            </a:r>
            <a:endParaRPr lang="en-US" dirty="0" smtClean="0">
              <a:latin typeface="Lucida Console" pitchFamily="49" charset="0"/>
            </a:endParaRPr>
          </a:p>
          <a:p>
            <a:r>
              <a:rPr lang="en-US" dirty="0" smtClean="0"/>
              <a:t>Rebuild Wireshark in the normal way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2579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 dissector – preliminary declarations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290918"/>
            <a:ext cx="7886700" cy="4886045"/>
          </a:xfrm>
        </p:spPr>
        <p:txBody>
          <a:bodyPr>
            <a:noAutofit/>
          </a:bodyPr>
          <a:lstStyle/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#include "</a:t>
            </a:r>
            <a:r>
              <a:rPr lang="en-GB" sz="700" dirty="0" err="1">
                <a:solidFill>
                  <a:srgbClr val="339933"/>
                </a:solidFill>
                <a:latin typeface="Lucida Console" pitchFamily="49" charset="0"/>
              </a:rPr>
              <a:t>config.h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"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#include &lt;</a:t>
            </a:r>
            <a:r>
              <a:rPr lang="en-GB" sz="700" dirty="0" err="1">
                <a:solidFill>
                  <a:srgbClr val="339933"/>
                </a:solidFill>
                <a:latin typeface="Lucida Console" pitchFamily="49" charset="0"/>
              </a:rPr>
              <a:t>glib.h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&gt;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#include &lt;</a:t>
            </a:r>
            <a:r>
              <a:rPr lang="en-GB" sz="700" dirty="0" err="1">
                <a:solidFill>
                  <a:srgbClr val="339933"/>
                </a:solidFill>
                <a:latin typeface="Lucida Console" pitchFamily="49" charset="0"/>
              </a:rPr>
              <a:t>epan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/</a:t>
            </a:r>
            <a:r>
              <a:rPr lang="en-GB" sz="700" dirty="0" err="1">
                <a:solidFill>
                  <a:srgbClr val="339933"/>
                </a:solidFill>
                <a:latin typeface="Lucida Console" pitchFamily="49" charset="0"/>
              </a:rPr>
              <a:t>packet.h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&gt;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#define </a:t>
            </a:r>
            <a:r>
              <a:rPr lang="en-GB" sz="700" dirty="0" smtClean="0">
                <a:solidFill>
                  <a:srgbClr val="339933"/>
                </a:solidFill>
                <a:latin typeface="Lucida Console" pitchFamily="49" charset="0"/>
              </a:rPr>
              <a:t>SF14_PORT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       54321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#define FUNC_CONNECT    20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#define FUNC_CONN_ACK   21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#define FUNC_REQ_DATA   40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#define FUNC_REQ_REPLY  41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#define FUNC_DISCONNECT 60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#define FUNC_DISC_ACK   61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i="1" dirty="0">
                <a:solidFill>
                  <a:srgbClr val="808080"/>
                </a:solidFill>
                <a:latin typeface="Lucida Console" pitchFamily="49" charset="0"/>
              </a:rPr>
              <a:t>/* A sample #define of the minimum length (in bytes) of the protocol data.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i="1" dirty="0">
                <a:solidFill>
                  <a:srgbClr val="808080"/>
                </a:solidFill>
                <a:latin typeface="Lucida Console" pitchFamily="49" charset="0"/>
              </a:rPr>
              <a:t> * If data is received with fewer than this many bytes it is rejected by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i="1" dirty="0">
                <a:solidFill>
                  <a:srgbClr val="808080"/>
                </a:solidFill>
                <a:latin typeface="Lucida Console" pitchFamily="49" charset="0"/>
              </a:rPr>
              <a:t> * the current dissector. */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#define </a:t>
            </a:r>
            <a:r>
              <a:rPr lang="en-GB" sz="700" dirty="0" smtClean="0">
                <a:solidFill>
                  <a:srgbClr val="339933"/>
                </a:solidFill>
                <a:latin typeface="Lucida Console" pitchFamily="49" charset="0"/>
              </a:rPr>
              <a:t>SF14_MIN_LENGTH 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4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rgbClr val="993333"/>
                </a:solidFill>
                <a:latin typeface="Lucida Console" pitchFamily="49" charset="0"/>
              </a:rPr>
              <a:t>static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 err="1">
                <a:solidFill>
                  <a:srgbClr val="993333"/>
                </a:solidFill>
                <a:latin typeface="Lucida Console" pitchFamily="49" charset="0"/>
              </a:rPr>
              <a:t>const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 err="1">
                <a:latin typeface="Lucida Console" pitchFamily="49" charset="0"/>
              </a:rPr>
              <a:t>value_string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 smtClean="0">
                <a:latin typeface="Lucida Console" pitchFamily="49" charset="0"/>
              </a:rPr>
              <a:t>sf14_func_vals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[]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=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r>
              <a:rPr lang="en-GB" sz="700" dirty="0">
                <a:latin typeface="Lucida Console" pitchFamily="49" charset="0"/>
              </a:rPr>
              <a:t> FUNC_CONNECT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    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"connect"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r>
              <a:rPr lang="en-GB" sz="700" dirty="0">
                <a:latin typeface="Lucida Console" pitchFamily="49" charset="0"/>
              </a:rPr>
              <a:t> FUNC_CONN_ACK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   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700" dirty="0" err="1">
                <a:solidFill>
                  <a:srgbClr val="FF0000"/>
                </a:solidFill>
                <a:latin typeface="Lucida Console" pitchFamily="49" charset="0"/>
              </a:rPr>
              <a:t>connect_ack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r>
              <a:rPr lang="en-GB" sz="700" dirty="0">
                <a:latin typeface="Lucida Console" pitchFamily="49" charset="0"/>
              </a:rPr>
              <a:t> FUNC_REQ_DATA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   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700" dirty="0" err="1">
                <a:solidFill>
                  <a:srgbClr val="FF0000"/>
                </a:solidFill>
                <a:latin typeface="Lucida Console" pitchFamily="49" charset="0"/>
              </a:rPr>
              <a:t>request_data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r>
              <a:rPr lang="en-GB" sz="700" dirty="0">
                <a:latin typeface="Lucida Console" pitchFamily="49" charset="0"/>
              </a:rPr>
              <a:t> FUNC_REQ_REPLY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  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700" dirty="0" err="1">
                <a:solidFill>
                  <a:srgbClr val="FF0000"/>
                </a:solidFill>
                <a:latin typeface="Lucida Console" pitchFamily="49" charset="0"/>
              </a:rPr>
              <a:t>request_reply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r>
              <a:rPr lang="en-GB" sz="700" dirty="0">
                <a:latin typeface="Lucida Console" pitchFamily="49" charset="0"/>
              </a:rPr>
              <a:t> FUNC_DISCONNECT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"disconnect"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r>
              <a:rPr lang="en-GB" sz="700" dirty="0">
                <a:latin typeface="Lucida Console" pitchFamily="49" charset="0"/>
              </a:rPr>
              <a:t> FUNC_DISC_ACK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   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700" dirty="0" err="1">
                <a:solidFill>
                  <a:srgbClr val="FF0000"/>
                </a:solidFill>
                <a:latin typeface="Lucida Console" pitchFamily="49" charset="0"/>
              </a:rPr>
              <a:t>disconnect_ack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0000DD"/>
                </a:solidFill>
                <a:latin typeface="Lucida Console" pitchFamily="49" charset="0"/>
              </a:rPr>
              <a:t>0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b="1" dirty="0">
                <a:solidFill>
                  <a:srgbClr val="000000"/>
                </a:solidFill>
                <a:latin typeface="Lucida Console" pitchFamily="49" charset="0"/>
              </a:rPr>
              <a:t>NULL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#define READ_SHORT       0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#define READ_LONG        1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#define READ_STRING      2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rgbClr val="993333"/>
                </a:solidFill>
                <a:latin typeface="Lucida Console" pitchFamily="49" charset="0"/>
              </a:rPr>
              <a:t>static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 err="1">
                <a:solidFill>
                  <a:srgbClr val="993333"/>
                </a:solidFill>
                <a:latin typeface="Lucida Console" pitchFamily="49" charset="0"/>
              </a:rPr>
              <a:t>const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 err="1">
                <a:latin typeface="Lucida Console" pitchFamily="49" charset="0"/>
              </a:rPr>
              <a:t>value_string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 smtClean="0">
                <a:latin typeface="Lucida Console" pitchFamily="49" charset="0"/>
              </a:rPr>
              <a:t>sf14_data_type_vals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[]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=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r>
              <a:rPr lang="en-GB" sz="700" dirty="0">
                <a:latin typeface="Lucida Console" pitchFamily="49" charset="0"/>
              </a:rPr>
              <a:t> READ_SHORT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  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"read short"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r>
              <a:rPr lang="en-GB" sz="700" dirty="0">
                <a:latin typeface="Lucida Console" pitchFamily="49" charset="0"/>
              </a:rPr>
              <a:t> READ_LONG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   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"read long"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r>
              <a:rPr lang="en-GB" sz="700" dirty="0">
                <a:latin typeface="Lucida Console" pitchFamily="49" charset="0"/>
              </a:rPr>
              <a:t> READ_STRING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"read string"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0000DD"/>
                </a:solidFill>
                <a:latin typeface="Lucida Console" pitchFamily="49" charset="0"/>
              </a:rPr>
              <a:t>0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b="1" dirty="0">
                <a:solidFill>
                  <a:srgbClr val="000000"/>
                </a:solidFill>
                <a:latin typeface="Lucida Console" pitchFamily="49" charset="0"/>
              </a:rPr>
              <a:t>NULL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i="1" dirty="0">
                <a:solidFill>
                  <a:srgbClr val="808080"/>
                </a:solidFill>
                <a:latin typeface="Lucida Console" pitchFamily="49" charset="0"/>
              </a:rPr>
              <a:t>/* Initialize the protocol and registered fields */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rgbClr val="993333"/>
                </a:solidFill>
                <a:latin typeface="Lucida Console" pitchFamily="49" charset="0"/>
              </a:rPr>
              <a:t>static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 err="1">
                <a:solidFill>
                  <a:srgbClr val="993333"/>
                </a:solidFill>
                <a:latin typeface="Lucida Console" pitchFamily="49" charset="0"/>
              </a:rPr>
              <a:t>int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 smtClean="0">
                <a:latin typeface="Lucida Console" pitchFamily="49" charset="0"/>
              </a:rPr>
              <a:t>proto_SF14 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=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-</a:t>
            </a:r>
            <a:r>
              <a:rPr lang="en-GB" sz="700" dirty="0">
                <a:solidFill>
                  <a:srgbClr val="0000DD"/>
                </a:solidFill>
                <a:latin typeface="Lucida Console" pitchFamily="49" charset="0"/>
              </a:rPr>
              <a:t>1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rgbClr val="993333"/>
                </a:solidFill>
                <a:latin typeface="Lucida Console" pitchFamily="49" charset="0"/>
              </a:rPr>
              <a:t>static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 err="1">
                <a:solidFill>
                  <a:srgbClr val="993333"/>
                </a:solidFill>
                <a:latin typeface="Lucida Console" pitchFamily="49" charset="0"/>
              </a:rPr>
              <a:t>int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 smtClean="0">
                <a:latin typeface="Lucida Console" pitchFamily="49" charset="0"/>
              </a:rPr>
              <a:t>hf_SF14_Func_Code 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=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-</a:t>
            </a:r>
            <a:r>
              <a:rPr lang="en-GB" sz="700" dirty="0">
                <a:solidFill>
                  <a:srgbClr val="0000DD"/>
                </a:solidFill>
                <a:latin typeface="Lucida Console" pitchFamily="49" charset="0"/>
              </a:rPr>
              <a:t>1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rgbClr val="993333"/>
                </a:solidFill>
                <a:latin typeface="Lucida Console" pitchFamily="49" charset="0"/>
              </a:rPr>
              <a:t>static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 err="1">
                <a:solidFill>
                  <a:srgbClr val="993333"/>
                </a:solidFill>
                <a:latin typeface="Lucida Console" pitchFamily="49" charset="0"/>
              </a:rPr>
              <a:t>int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 smtClean="0">
                <a:latin typeface="Lucida Console" pitchFamily="49" charset="0"/>
              </a:rPr>
              <a:t>hf_SF14_Length 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=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-</a:t>
            </a:r>
            <a:r>
              <a:rPr lang="en-GB" sz="700" dirty="0">
                <a:solidFill>
                  <a:srgbClr val="0000DD"/>
                </a:solidFill>
                <a:latin typeface="Lucida Console" pitchFamily="49" charset="0"/>
              </a:rPr>
              <a:t>1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rgbClr val="993333"/>
                </a:solidFill>
                <a:latin typeface="Lucida Console" pitchFamily="49" charset="0"/>
              </a:rPr>
              <a:t>static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 err="1">
                <a:solidFill>
                  <a:srgbClr val="993333"/>
                </a:solidFill>
                <a:latin typeface="Lucida Console" pitchFamily="49" charset="0"/>
              </a:rPr>
              <a:t>int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 smtClean="0">
                <a:latin typeface="Lucida Console" pitchFamily="49" charset="0"/>
              </a:rPr>
              <a:t>hf_SF14_ID 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=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-</a:t>
            </a:r>
            <a:r>
              <a:rPr lang="en-GB" sz="700" dirty="0">
                <a:solidFill>
                  <a:srgbClr val="0000DD"/>
                </a:solidFill>
                <a:latin typeface="Lucida Console" pitchFamily="49" charset="0"/>
              </a:rPr>
              <a:t>1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rgbClr val="993333"/>
                </a:solidFill>
                <a:latin typeface="Lucida Console" pitchFamily="49" charset="0"/>
              </a:rPr>
              <a:t>static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 err="1">
                <a:solidFill>
                  <a:srgbClr val="993333"/>
                </a:solidFill>
                <a:latin typeface="Lucida Console" pitchFamily="49" charset="0"/>
              </a:rPr>
              <a:t>int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 smtClean="0">
                <a:latin typeface="Lucida Console" pitchFamily="49" charset="0"/>
              </a:rPr>
              <a:t>hf_SF14_Data_ID 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=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-</a:t>
            </a:r>
            <a:r>
              <a:rPr lang="en-GB" sz="700" dirty="0">
                <a:solidFill>
                  <a:srgbClr val="0000DD"/>
                </a:solidFill>
                <a:latin typeface="Lucida Console" pitchFamily="49" charset="0"/>
              </a:rPr>
              <a:t>1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rgbClr val="993333"/>
                </a:solidFill>
                <a:latin typeface="Lucida Console" pitchFamily="49" charset="0"/>
              </a:rPr>
              <a:t>static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 err="1">
                <a:solidFill>
                  <a:srgbClr val="993333"/>
                </a:solidFill>
                <a:latin typeface="Lucida Console" pitchFamily="49" charset="0"/>
              </a:rPr>
              <a:t>int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 smtClean="0">
                <a:latin typeface="Lucida Console" pitchFamily="49" charset="0"/>
              </a:rPr>
              <a:t>hf_SF14_Data_Short 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=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-</a:t>
            </a:r>
            <a:r>
              <a:rPr lang="en-GB" sz="700" dirty="0">
                <a:solidFill>
                  <a:srgbClr val="0000DD"/>
                </a:solidFill>
                <a:latin typeface="Lucida Console" pitchFamily="49" charset="0"/>
              </a:rPr>
              <a:t>1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rgbClr val="993333"/>
                </a:solidFill>
                <a:latin typeface="Lucida Console" pitchFamily="49" charset="0"/>
              </a:rPr>
              <a:t>static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 err="1">
                <a:solidFill>
                  <a:srgbClr val="993333"/>
                </a:solidFill>
                <a:latin typeface="Lucida Console" pitchFamily="49" charset="0"/>
              </a:rPr>
              <a:t>int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 smtClean="0">
                <a:latin typeface="Lucida Console" pitchFamily="49" charset="0"/>
              </a:rPr>
              <a:t>hf_SF14_Data_Long 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=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-</a:t>
            </a:r>
            <a:r>
              <a:rPr lang="en-GB" sz="700" dirty="0">
                <a:solidFill>
                  <a:srgbClr val="0000DD"/>
                </a:solidFill>
                <a:latin typeface="Lucida Console" pitchFamily="49" charset="0"/>
              </a:rPr>
              <a:t>1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rgbClr val="993333"/>
                </a:solidFill>
                <a:latin typeface="Lucida Console" pitchFamily="49" charset="0"/>
              </a:rPr>
              <a:t>static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 err="1">
                <a:solidFill>
                  <a:srgbClr val="993333"/>
                </a:solidFill>
                <a:latin typeface="Lucida Console" pitchFamily="49" charset="0"/>
              </a:rPr>
              <a:t>int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 smtClean="0">
                <a:latin typeface="Lucida Console" pitchFamily="49" charset="0"/>
              </a:rPr>
              <a:t>hf_SF14_Data_String 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=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-</a:t>
            </a:r>
            <a:r>
              <a:rPr lang="en-GB" sz="700" dirty="0">
                <a:solidFill>
                  <a:srgbClr val="0000DD"/>
                </a:solidFill>
                <a:latin typeface="Lucida Console" pitchFamily="49" charset="0"/>
              </a:rPr>
              <a:t>1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i="1" dirty="0">
                <a:solidFill>
                  <a:srgbClr val="808080"/>
                </a:solidFill>
                <a:latin typeface="Lucida Console" pitchFamily="49" charset="0"/>
              </a:rPr>
              <a:t>/* Initialize the </a:t>
            </a:r>
            <a:r>
              <a:rPr lang="en-GB" sz="700" i="1" dirty="0" err="1">
                <a:solidFill>
                  <a:srgbClr val="808080"/>
                </a:solidFill>
                <a:latin typeface="Lucida Console" pitchFamily="49" charset="0"/>
              </a:rPr>
              <a:t>subtree</a:t>
            </a:r>
            <a:r>
              <a:rPr lang="en-GB" sz="700" i="1" dirty="0">
                <a:solidFill>
                  <a:srgbClr val="808080"/>
                </a:solidFill>
                <a:latin typeface="Lucida Console" pitchFamily="49" charset="0"/>
              </a:rPr>
              <a:t> pointers */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rgbClr val="993333"/>
                </a:solidFill>
                <a:latin typeface="Lucida Console" pitchFamily="49" charset="0"/>
              </a:rPr>
              <a:t>static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 err="1">
                <a:latin typeface="Lucida Console" pitchFamily="49" charset="0"/>
              </a:rPr>
              <a:t>gint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 smtClean="0">
                <a:latin typeface="Lucida Console" pitchFamily="49" charset="0"/>
              </a:rPr>
              <a:t>ett_SF14 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=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-</a:t>
            </a:r>
            <a:r>
              <a:rPr lang="en-GB" sz="700" dirty="0">
                <a:solidFill>
                  <a:srgbClr val="0000DD"/>
                </a:solidFill>
                <a:latin typeface="Lucida Console" pitchFamily="49" charset="0"/>
              </a:rPr>
              <a:t>1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rgbClr val="993333"/>
                </a:solidFill>
                <a:latin typeface="Lucida Console" pitchFamily="49" charset="0"/>
              </a:rPr>
              <a:t>static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 err="1">
                <a:latin typeface="Lucida Console" pitchFamily="49" charset="0"/>
              </a:rPr>
              <a:t>gint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 smtClean="0">
                <a:latin typeface="Lucida Console" pitchFamily="49" charset="0"/>
              </a:rPr>
              <a:t>ett_SF14_hdr 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=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-</a:t>
            </a:r>
            <a:r>
              <a:rPr lang="en-GB" sz="700" dirty="0">
                <a:solidFill>
                  <a:srgbClr val="0000DD"/>
                </a:solidFill>
                <a:latin typeface="Lucida Console" pitchFamily="49" charset="0"/>
              </a:rPr>
              <a:t>1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700" dirty="0">
              <a:latin typeface="Lucida Console" pitchFamily="49" charset="0"/>
            </a:endParaRPr>
          </a:p>
          <a:p>
            <a:pPr marL="0" indent="0">
              <a:buNone/>
            </a:pPr>
            <a:endParaRPr lang="en-US" sz="600" dirty="0" smtClean="0">
              <a:latin typeface="Lucida Console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2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dissector – dissection function 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/* Code to actually dissect the packets */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rgbClr val="993333"/>
                </a:solidFill>
                <a:latin typeface="Lucida Console" pitchFamily="49" charset="0"/>
              </a:rPr>
              <a:t>static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 err="1">
                <a:solidFill>
                  <a:srgbClr val="993333"/>
                </a:solidFill>
                <a:latin typeface="Lucida Console" pitchFamily="49" charset="0"/>
              </a:rPr>
              <a:t>int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 smtClean="0">
                <a:latin typeface="Lucida Console" pitchFamily="49" charset="0"/>
              </a:rPr>
              <a:t>dissect_SF14</a:t>
            </a:r>
            <a:r>
              <a:rPr lang="en-GB" sz="1050" dirty="0" smtClean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1050" dirty="0" err="1" smtClean="0">
                <a:latin typeface="Lucida Console" pitchFamily="49" charset="0"/>
              </a:rPr>
              <a:t>tvbuff_t</a:t>
            </a:r>
            <a:r>
              <a:rPr lang="en-GB" sz="1050" dirty="0" smtClean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*</a:t>
            </a:r>
            <a:r>
              <a:rPr lang="en-GB" sz="1050" dirty="0" err="1">
                <a:latin typeface="Lucida Console" pitchFamily="49" charset="0"/>
              </a:rPr>
              <a:t>tvb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 err="1">
                <a:latin typeface="Lucida Console" pitchFamily="49" charset="0"/>
              </a:rPr>
              <a:t>packet_info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*</a:t>
            </a:r>
            <a:r>
              <a:rPr lang="en-GB" sz="1050" dirty="0" err="1">
                <a:latin typeface="Lucida Console" pitchFamily="49" charset="0"/>
              </a:rPr>
              <a:t>pinfo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 err="1">
                <a:latin typeface="Lucida Console" pitchFamily="49" charset="0"/>
              </a:rPr>
              <a:t>proto_tree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*</a:t>
            </a:r>
            <a:r>
              <a:rPr lang="en-GB" sz="1050" dirty="0" smtClean="0">
                <a:latin typeface="Lucida Console" pitchFamily="49" charset="0"/>
              </a:rPr>
              <a:t>tree</a:t>
            </a:r>
            <a:r>
              <a:rPr lang="en-GB" sz="1050" dirty="0" smtClean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 smtClean="0">
                <a:latin typeface="Lucida Console" pitchFamily="49" charset="0"/>
              </a:rPr>
              <a:t> void </a:t>
            </a:r>
            <a:r>
              <a:rPr lang="en-GB" sz="1050" dirty="0" smtClean="0">
                <a:solidFill>
                  <a:srgbClr val="339933"/>
                </a:solidFill>
                <a:latin typeface="Lucida Console" pitchFamily="49" charset="0"/>
              </a:rPr>
              <a:t>*</a:t>
            </a:r>
            <a:r>
              <a:rPr lang="en-GB" sz="1050" dirty="0" smtClean="0">
                <a:latin typeface="Lucida Console" pitchFamily="49" charset="0"/>
              </a:rPr>
              <a:t>data _U_</a:t>
            </a:r>
            <a:r>
              <a:rPr lang="en-GB" sz="1050" dirty="0" smtClean="0">
                <a:solidFill>
                  <a:srgbClr val="009900"/>
                </a:solidFill>
                <a:latin typeface="Lucida Console" pitchFamily="49" charset="0"/>
              </a:rPr>
              <a:t>)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/* Set up structures needed to add the protocol </a:t>
            </a:r>
            <a:r>
              <a:rPr lang="en-GB" sz="1050" i="1" dirty="0" err="1">
                <a:solidFill>
                  <a:srgbClr val="808080"/>
                </a:solidFill>
                <a:latin typeface="Lucida Console" pitchFamily="49" charset="0"/>
              </a:rPr>
              <a:t>subtree</a:t>
            </a: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 and manage it */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dirty="0" err="1">
                <a:latin typeface="Lucida Console" pitchFamily="49" charset="0"/>
              </a:rPr>
              <a:t>proto_item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*</a:t>
            </a:r>
            <a:r>
              <a:rPr lang="en-GB" sz="1050" dirty="0" err="1">
                <a:latin typeface="Lucida Console" pitchFamily="49" charset="0"/>
              </a:rPr>
              <a:t>ti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*</a:t>
            </a:r>
            <a:r>
              <a:rPr lang="en-GB" sz="1050" dirty="0" err="1">
                <a:latin typeface="Lucida Console" pitchFamily="49" charset="0"/>
              </a:rPr>
              <a:t>hdr_ti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dirty="0" err="1">
                <a:latin typeface="Lucida Console" pitchFamily="49" charset="0"/>
              </a:rPr>
              <a:t>proto_tree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*</a:t>
            </a:r>
            <a:r>
              <a:rPr lang="en-GB" sz="1050" dirty="0" smtClean="0">
                <a:latin typeface="Lucida Console" pitchFamily="49" charset="0"/>
              </a:rPr>
              <a:t>SF14_tree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*</a:t>
            </a:r>
            <a:r>
              <a:rPr lang="en-GB" sz="1050" dirty="0" smtClean="0">
                <a:latin typeface="Lucida Console" pitchFamily="49" charset="0"/>
              </a:rPr>
              <a:t>SF14_hdr_tree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/* Other misc. local variables. */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dirty="0" err="1">
                <a:latin typeface="Lucida Console" pitchFamily="49" charset="0"/>
              </a:rPr>
              <a:t>guint</a:t>
            </a:r>
            <a:r>
              <a:rPr lang="en-GB" sz="1050" dirty="0">
                <a:latin typeface="Lucida Console" pitchFamily="49" charset="0"/>
              </a:rPr>
              <a:t> offset 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=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0000DD"/>
                </a:solidFill>
                <a:latin typeface="Lucida Console" pitchFamily="49" charset="0"/>
              </a:rPr>
              <a:t>0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guint8 </a:t>
            </a:r>
            <a:r>
              <a:rPr lang="en-GB" sz="1050" dirty="0" err="1">
                <a:latin typeface="Lucida Console" pitchFamily="49" charset="0"/>
              </a:rPr>
              <a:t>func_code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guint8 </a:t>
            </a:r>
            <a:r>
              <a:rPr lang="en-GB" sz="1050" dirty="0" err="1">
                <a:latin typeface="Lucida Console" pitchFamily="49" charset="0"/>
              </a:rPr>
              <a:t>data_id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/* Check that there's enough data */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dirty="0">
                <a:solidFill>
                  <a:srgbClr val="B1B100"/>
                </a:solidFill>
                <a:latin typeface="Lucida Console" pitchFamily="49" charset="0"/>
              </a:rPr>
              <a:t>if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1050" dirty="0" err="1">
                <a:latin typeface="Lucida Console" pitchFamily="49" charset="0"/>
              </a:rPr>
              <a:t>tvb_length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1050" dirty="0" err="1">
                <a:latin typeface="Lucida Console" pitchFamily="49" charset="0"/>
              </a:rPr>
              <a:t>tvb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)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&lt;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 smtClean="0">
                <a:latin typeface="Lucida Console" pitchFamily="49" charset="0"/>
              </a:rPr>
              <a:t>SF14_MIN_LENGTH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)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    </a:t>
            </a:r>
            <a:r>
              <a:rPr lang="en-GB" sz="1050" dirty="0">
                <a:solidFill>
                  <a:srgbClr val="B1B100"/>
                </a:solidFill>
                <a:latin typeface="Lucida Console" pitchFamily="49" charset="0"/>
              </a:rPr>
              <a:t>return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0000DD"/>
                </a:solidFill>
                <a:latin typeface="Lucida Console" pitchFamily="49" charset="0"/>
              </a:rPr>
              <a:t>0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/* Fetch some values from the packet header using </a:t>
            </a:r>
            <a:r>
              <a:rPr lang="en-GB" sz="1050" i="1" dirty="0" err="1">
                <a:solidFill>
                  <a:srgbClr val="808080"/>
                </a:solidFill>
                <a:latin typeface="Lucida Console" pitchFamily="49" charset="0"/>
              </a:rPr>
              <a:t>tvb_get</a:t>
            </a: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_*(). If these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     * values are not valid/possible in your protocol then return 0 to give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     * some other dissector a chance to dissect it.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     */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dirty="0" err="1">
                <a:latin typeface="Lucida Console" pitchFamily="49" charset="0"/>
              </a:rPr>
              <a:t>func_code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=</a:t>
            </a:r>
            <a:r>
              <a:rPr lang="en-GB" sz="1050" dirty="0">
                <a:latin typeface="Lucida Console" pitchFamily="49" charset="0"/>
              </a:rPr>
              <a:t> tvb_get_guint8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1050" dirty="0" err="1">
                <a:latin typeface="Lucida Console" pitchFamily="49" charset="0"/>
              </a:rPr>
              <a:t>tvb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offset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)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dirty="0">
                <a:solidFill>
                  <a:srgbClr val="B1B100"/>
                </a:solidFill>
                <a:latin typeface="Lucida Console" pitchFamily="49" charset="0"/>
              </a:rPr>
              <a:t>if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 smtClean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1050" dirty="0" err="1">
                <a:latin typeface="Lucida Console" pitchFamily="49" charset="0"/>
              </a:rPr>
              <a:t>try_val_to_str</a:t>
            </a:r>
            <a:r>
              <a:rPr lang="en-GB" sz="1050" dirty="0" smtClean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1050" dirty="0" err="1" smtClean="0">
                <a:latin typeface="Lucida Console" pitchFamily="49" charset="0"/>
              </a:rPr>
              <a:t>func_code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 smtClean="0">
                <a:latin typeface="Lucida Console" pitchFamily="49" charset="0"/>
              </a:rPr>
              <a:t>sf14_func_vals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)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==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b="1" dirty="0">
                <a:solidFill>
                  <a:srgbClr val="000000"/>
                </a:solidFill>
                <a:latin typeface="Lucida Console" pitchFamily="49" charset="0"/>
              </a:rPr>
              <a:t>NULL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)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    </a:t>
            </a:r>
            <a:r>
              <a:rPr lang="en-GB" sz="1050" dirty="0">
                <a:solidFill>
                  <a:srgbClr val="B1B100"/>
                </a:solidFill>
                <a:latin typeface="Lucida Console" pitchFamily="49" charset="0"/>
              </a:rPr>
              <a:t>return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0000DD"/>
                </a:solidFill>
                <a:latin typeface="Lucida Console" pitchFamily="49" charset="0"/>
              </a:rPr>
              <a:t>0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/*** COLUMN DATA ***/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/* Set the Protocol column to the constant string of </a:t>
            </a:r>
            <a:r>
              <a:rPr lang="en-GB" sz="1050" i="1" dirty="0" smtClean="0">
                <a:solidFill>
                  <a:srgbClr val="808080"/>
                </a:solidFill>
                <a:latin typeface="Lucida Console" pitchFamily="49" charset="0"/>
              </a:rPr>
              <a:t>sf14 </a:t>
            </a: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*/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dirty="0" err="1">
                <a:latin typeface="Lucida Console" pitchFamily="49" charset="0"/>
              </a:rPr>
              <a:t>col_set_str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1050" dirty="0" err="1">
                <a:latin typeface="Lucida Console" pitchFamily="49" charset="0"/>
              </a:rPr>
              <a:t>pinfo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-&gt;</a:t>
            </a:r>
            <a:r>
              <a:rPr lang="en-GB" sz="1050" dirty="0" err="1">
                <a:latin typeface="Lucida Console" pitchFamily="49" charset="0"/>
              </a:rPr>
              <a:t>cinfo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COL_PROTOCOL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1050" dirty="0" smtClean="0">
                <a:solidFill>
                  <a:srgbClr val="FF0000"/>
                </a:solidFill>
                <a:latin typeface="Lucida Console" pitchFamily="49" charset="0"/>
              </a:rPr>
              <a:t>SF14"</a:t>
            </a:r>
            <a:r>
              <a:rPr lang="en-GB" sz="1050" dirty="0" smtClean="0">
                <a:solidFill>
                  <a:srgbClr val="009900"/>
                </a:solidFill>
                <a:latin typeface="Lucida Console" pitchFamily="49" charset="0"/>
              </a:rPr>
              <a:t>)</a:t>
            </a:r>
            <a:r>
              <a:rPr lang="en-GB" sz="1050" dirty="0" smtClean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dirty="0" err="1">
                <a:latin typeface="Lucida Console" pitchFamily="49" charset="0"/>
              </a:rPr>
              <a:t>col_clear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1050" dirty="0" err="1">
                <a:latin typeface="Lucida Console" pitchFamily="49" charset="0"/>
              </a:rPr>
              <a:t>pinfo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-&gt;</a:t>
            </a:r>
            <a:r>
              <a:rPr lang="en-GB" sz="1050" dirty="0" err="1">
                <a:latin typeface="Lucida Console" pitchFamily="49" charset="0"/>
              </a:rPr>
              <a:t>cinfo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COL_INFO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)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dirty="0" err="1">
                <a:latin typeface="Lucida Console" pitchFamily="49" charset="0"/>
              </a:rPr>
              <a:t>col_add_str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1050" dirty="0" err="1">
                <a:latin typeface="Lucida Console" pitchFamily="49" charset="0"/>
              </a:rPr>
              <a:t>pinfo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-&gt;</a:t>
            </a:r>
            <a:r>
              <a:rPr lang="en-GB" sz="1050" dirty="0" err="1">
                <a:latin typeface="Lucida Console" pitchFamily="49" charset="0"/>
              </a:rPr>
              <a:t>cinfo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COL_INFO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            </a:t>
            </a:r>
            <a:r>
              <a:rPr lang="en-GB" sz="1050" dirty="0" err="1">
                <a:latin typeface="Lucida Console" pitchFamily="49" charset="0"/>
              </a:rPr>
              <a:t>val_to_str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1050" dirty="0" err="1">
                <a:latin typeface="Lucida Console" pitchFamily="49" charset="0"/>
              </a:rPr>
              <a:t>func_code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 smtClean="0">
                <a:latin typeface="Lucida Console" pitchFamily="49" charset="0"/>
              </a:rPr>
              <a:t>sf14_func_vals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FF0000"/>
                </a:solidFill>
                <a:latin typeface="Lucida Console" pitchFamily="49" charset="0"/>
              </a:rPr>
              <a:t>"Unknown function (%d</a:t>
            </a:r>
            <a:r>
              <a:rPr lang="en-GB" sz="1050" dirty="0" smtClean="0">
                <a:solidFill>
                  <a:srgbClr val="FF0000"/>
                </a:solidFill>
                <a:latin typeface="Lucida Console" pitchFamily="49" charset="0"/>
              </a:rPr>
              <a:t>)"</a:t>
            </a:r>
            <a:r>
              <a:rPr lang="en-GB" sz="1050" dirty="0" smtClean="0">
                <a:solidFill>
                  <a:srgbClr val="009900"/>
                </a:solidFill>
                <a:latin typeface="Lucida Console" pitchFamily="49" charset="0"/>
              </a:rPr>
              <a:t>))</a:t>
            </a:r>
            <a:r>
              <a:rPr lang="en-GB" sz="1050" dirty="0" smtClean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1050" dirty="0">
              <a:latin typeface="Lucida Console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dissector – dissection function 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/*** PROTOCOL TREE ***/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/* create display </a:t>
            </a:r>
            <a:r>
              <a:rPr lang="en-GB" sz="1050" i="1" dirty="0" err="1">
                <a:solidFill>
                  <a:srgbClr val="808080"/>
                </a:solidFill>
                <a:latin typeface="Lucida Console" pitchFamily="49" charset="0"/>
              </a:rPr>
              <a:t>subtree</a:t>
            </a: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 for the protocol */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ti 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=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 err="1">
                <a:latin typeface="Lucida Console" pitchFamily="49" charset="0"/>
              </a:rPr>
              <a:t>proto_tree_add_item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1050" dirty="0">
                <a:latin typeface="Lucida Console" pitchFamily="49" charset="0"/>
              </a:rPr>
              <a:t>tree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 smtClean="0">
                <a:latin typeface="Lucida Console" pitchFamily="49" charset="0"/>
              </a:rPr>
              <a:t>proto_SF14</a:t>
            </a:r>
            <a:r>
              <a:rPr lang="en-GB" sz="1050" dirty="0" smtClean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 smtClean="0">
                <a:latin typeface="Lucida Console" pitchFamily="49" charset="0"/>
              </a:rPr>
              <a:t> </a:t>
            </a:r>
            <a:r>
              <a:rPr lang="en-GB" sz="1050" dirty="0" err="1">
                <a:latin typeface="Lucida Console" pitchFamily="49" charset="0"/>
              </a:rPr>
              <a:t>tvb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0000DD"/>
                </a:solidFill>
                <a:latin typeface="Lucida Console" pitchFamily="49" charset="0"/>
              </a:rPr>
              <a:t>0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-</a:t>
            </a:r>
            <a:r>
              <a:rPr lang="en-GB" sz="1050" dirty="0">
                <a:solidFill>
                  <a:srgbClr val="0000DD"/>
                </a:solidFill>
                <a:latin typeface="Lucida Console" pitchFamily="49" charset="0"/>
              </a:rPr>
              <a:t>1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ENC_NA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)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dirty="0" smtClean="0">
                <a:latin typeface="Lucida Console" pitchFamily="49" charset="0"/>
              </a:rPr>
              <a:t>SF14_tree 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=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 err="1">
                <a:latin typeface="Lucida Console" pitchFamily="49" charset="0"/>
              </a:rPr>
              <a:t>proto_item_add_subtree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1050" dirty="0">
                <a:latin typeface="Lucida Console" pitchFamily="49" charset="0"/>
              </a:rPr>
              <a:t>ti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 smtClean="0">
                <a:latin typeface="Lucida Console" pitchFamily="49" charset="0"/>
              </a:rPr>
              <a:t>ett_SF14</a:t>
            </a:r>
            <a:r>
              <a:rPr lang="en-GB" sz="1050" dirty="0" smtClean="0">
                <a:solidFill>
                  <a:srgbClr val="009900"/>
                </a:solidFill>
                <a:latin typeface="Lucida Console" pitchFamily="49" charset="0"/>
              </a:rPr>
              <a:t>)</a:t>
            </a:r>
            <a:r>
              <a:rPr lang="en-GB" sz="1050" dirty="0" smtClean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/* create </a:t>
            </a:r>
            <a:r>
              <a:rPr lang="en-GB" sz="1050" i="1" dirty="0" err="1">
                <a:solidFill>
                  <a:srgbClr val="808080"/>
                </a:solidFill>
                <a:latin typeface="Lucida Console" pitchFamily="49" charset="0"/>
              </a:rPr>
              <a:t>subtree</a:t>
            </a: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 for the header */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dirty="0" err="1">
                <a:latin typeface="Lucida Console" pitchFamily="49" charset="0"/>
              </a:rPr>
              <a:t>hdr_ti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=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 err="1" smtClean="0">
                <a:latin typeface="Lucida Console" pitchFamily="49" charset="0"/>
              </a:rPr>
              <a:t>proto_tree_add_text</a:t>
            </a:r>
            <a:r>
              <a:rPr lang="en-GB" sz="1050" dirty="0" smtClean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1050" dirty="0" smtClean="0">
                <a:latin typeface="Lucida Console" pitchFamily="49" charset="0"/>
              </a:rPr>
              <a:t>SF14_tree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 err="1">
                <a:latin typeface="Lucida Console" pitchFamily="49" charset="0"/>
              </a:rPr>
              <a:t>tvb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0000DD"/>
                </a:solidFill>
                <a:latin typeface="Lucida Console" pitchFamily="49" charset="0"/>
              </a:rPr>
              <a:t>0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0000DD"/>
                </a:solidFill>
                <a:latin typeface="Lucida Console" pitchFamily="49" charset="0"/>
              </a:rPr>
              <a:t>3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FF0000"/>
                </a:solidFill>
                <a:latin typeface="Lucida Console" pitchFamily="49" charset="0"/>
              </a:rPr>
              <a:t>"Header"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)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dirty="0" smtClean="0">
                <a:latin typeface="Lucida Console" pitchFamily="49" charset="0"/>
              </a:rPr>
              <a:t>SF14_hdr_tree 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=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 err="1">
                <a:latin typeface="Lucida Console" pitchFamily="49" charset="0"/>
              </a:rPr>
              <a:t>proto_item_add_subtree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1050" dirty="0" err="1">
                <a:latin typeface="Lucida Console" pitchFamily="49" charset="0"/>
              </a:rPr>
              <a:t>hdr_ti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 smtClean="0">
                <a:latin typeface="Lucida Console" pitchFamily="49" charset="0"/>
              </a:rPr>
              <a:t>ett_SF14_hdr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)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/* Add an item to the </a:t>
            </a:r>
            <a:r>
              <a:rPr lang="en-GB" sz="1050" i="1" dirty="0" err="1">
                <a:solidFill>
                  <a:srgbClr val="808080"/>
                </a:solidFill>
                <a:latin typeface="Lucida Console" pitchFamily="49" charset="0"/>
              </a:rPr>
              <a:t>subtree</a:t>
            </a: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, see section 1.6 of </a:t>
            </a:r>
            <a:r>
              <a:rPr lang="en-GB" sz="1050" i="1" dirty="0" err="1">
                <a:solidFill>
                  <a:srgbClr val="808080"/>
                </a:solidFill>
                <a:latin typeface="Lucida Console" pitchFamily="49" charset="0"/>
              </a:rPr>
              <a:t>README.developer</a:t>
            </a: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 for more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     * information. */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dirty="0" err="1" smtClean="0">
                <a:latin typeface="Lucida Console" pitchFamily="49" charset="0"/>
              </a:rPr>
              <a:t>proto_tree_add_item</a:t>
            </a:r>
            <a:r>
              <a:rPr lang="en-GB" sz="1050" dirty="0" smtClean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1050" dirty="0" smtClean="0">
                <a:latin typeface="Lucida Console" pitchFamily="49" charset="0"/>
              </a:rPr>
              <a:t>SF14_hdr_tree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 smtClean="0">
                <a:latin typeface="Lucida Console" pitchFamily="49" charset="0"/>
              </a:rPr>
              <a:t>hf_SF14_Func_Code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 err="1">
                <a:latin typeface="Lucida Console" pitchFamily="49" charset="0"/>
              </a:rPr>
              <a:t>tvb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offset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0000DD"/>
                </a:solidFill>
                <a:latin typeface="Lucida Console" pitchFamily="49" charset="0"/>
              </a:rPr>
              <a:t>1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ENC_LITTLE_ENDIAN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)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offset 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+=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0000DD"/>
                </a:solidFill>
                <a:latin typeface="Lucida Console" pitchFamily="49" charset="0"/>
              </a:rPr>
              <a:t>1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/* Continue adding tree items to process the packet here... */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dirty="0" err="1" smtClean="0">
                <a:latin typeface="Lucida Console" pitchFamily="49" charset="0"/>
              </a:rPr>
              <a:t>proto_tree_add_item</a:t>
            </a:r>
            <a:r>
              <a:rPr lang="en-GB" sz="1050" dirty="0" smtClean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1050" dirty="0" smtClean="0">
                <a:latin typeface="Lucida Console" pitchFamily="49" charset="0"/>
              </a:rPr>
              <a:t>SF14_hdr_tree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 smtClean="0">
                <a:latin typeface="Lucida Console" pitchFamily="49" charset="0"/>
              </a:rPr>
              <a:t>hf_SF14_Length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 err="1">
                <a:latin typeface="Lucida Console" pitchFamily="49" charset="0"/>
              </a:rPr>
              <a:t>tvb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offset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0000DD"/>
                </a:solidFill>
                <a:latin typeface="Lucida Console" pitchFamily="49" charset="0"/>
              </a:rPr>
              <a:t>2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ENC_BIG_ENDIAN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)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offset 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+=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0000DD"/>
                </a:solidFill>
                <a:latin typeface="Lucida Console" pitchFamily="49" charset="0"/>
              </a:rPr>
              <a:t>2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/* Now add items depending on the specific function code */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dirty="0">
                <a:solidFill>
                  <a:srgbClr val="B1B100"/>
                </a:solidFill>
                <a:latin typeface="Lucida Console" pitchFamily="49" charset="0"/>
              </a:rPr>
              <a:t>switch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1050" dirty="0" err="1">
                <a:latin typeface="Lucida Console" pitchFamily="49" charset="0"/>
              </a:rPr>
              <a:t>func_code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)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    </a:t>
            </a:r>
            <a:r>
              <a:rPr lang="en-GB" sz="1050" dirty="0">
                <a:solidFill>
                  <a:srgbClr val="B1B100"/>
                </a:solidFill>
                <a:latin typeface="Lucida Console" pitchFamily="49" charset="0"/>
              </a:rPr>
              <a:t>case</a:t>
            </a:r>
            <a:r>
              <a:rPr lang="en-GB" sz="1050" dirty="0">
                <a:latin typeface="Lucida Console" pitchFamily="49" charset="0"/>
              </a:rPr>
              <a:t> FUNC_CONNECT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: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    </a:t>
            </a:r>
            <a:r>
              <a:rPr lang="en-GB" sz="1050" dirty="0">
                <a:solidFill>
                  <a:srgbClr val="B1B100"/>
                </a:solidFill>
                <a:latin typeface="Lucida Console" pitchFamily="49" charset="0"/>
              </a:rPr>
              <a:t>case</a:t>
            </a:r>
            <a:r>
              <a:rPr lang="en-GB" sz="1050" dirty="0">
                <a:latin typeface="Lucida Console" pitchFamily="49" charset="0"/>
              </a:rPr>
              <a:t> FUNC_CONN_ACK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: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    </a:t>
            </a:r>
            <a:r>
              <a:rPr lang="en-GB" sz="1050" dirty="0">
                <a:solidFill>
                  <a:srgbClr val="B1B100"/>
                </a:solidFill>
                <a:latin typeface="Lucida Console" pitchFamily="49" charset="0"/>
              </a:rPr>
              <a:t>case</a:t>
            </a:r>
            <a:r>
              <a:rPr lang="en-GB" sz="1050" dirty="0">
                <a:latin typeface="Lucida Console" pitchFamily="49" charset="0"/>
              </a:rPr>
              <a:t> FUNC_DISCONNECT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: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    </a:t>
            </a:r>
            <a:r>
              <a:rPr lang="en-GB" sz="1050" dirty="0">
                <a:solidFill>
                  <a:srgbClr val="B1B100"/>
                </a:solidFill>
                <a:latin typeface="Lucida Console" pitchFamily="49" charset="0"/>
              </a:rPr>
              <a:t>case</a:t>
            </a:r>
            <a:r>
              <a:rPr lang="en-GB" sz="1050" dirty="0">
                <a:latin typeface="Lucida Console" pitchFamily="49" charset="0"/>
              </a:rPr>
              <a:t> FUNC_DISC_ACK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: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        </a:t>
            </a:r>
            <a:r>
              <a:rPr lang="en-GB" sz="1050" dirty="0" err="1" smtClean="0">
                <a:latin typeface="Lucida Console" pitchFamily="49" charset="0"/>
              </a:rPr>
              <a:t>proto_tree_add_item</a:t>
            </a:r>
            <a:r>
              <a:rPr lang="en-GB" sz="1050" dirty="0" smtClean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1050" dirty="0" smtClean="0">
                <a:latin typeface="Lucida Console" pitchFamily="49" charset="0"/>
              </a:rPr>
              <a:t>SF14_tree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 smtClean="0">
                <a:latin typeface="Lucida Console" pitchFamily="49" charset="0"/>
              </a:rPr>
              <a:t>hf_SF14_ID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 err="1">
                <a:latin typeface="Lucida Console" pitchFamily="49" charset="0"/>
              </a:rPr>
              <a:t>tvb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offset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0000DD"/>
                </a:solidFill>
                <a:latin typeface="Lucida Console" pitchFamily="49" charset="0"/>
              </a:rPr>
              <a:t>4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ENC_LITTLE_ENDIAN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)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        offset 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+=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0000DD"/>
                </a:solidFill>
                <a:latin typeface="Lucida Console" pitchFamily="49" charset="0"/>
              </a:rPr>
              <a:t>1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        </a:t>
            </a:r>
            <a:r>
              <a:rPr lang="en-GB" sz="1050" b="1" dirty="0">
                <a:solidFill>
                  <a:srgbClr val="000000"/>
                </a:solidFill>
                <a:latin typeface="Lucida Console" pitchFamily="49" charset="0"/>
              </a:rPr>
              <a:t>break</a:t>
            </a:r>
            <a:r>
              <a:rPr lang="en-GB" sz="1050" dirty="0" smtClean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1050" dirty="0">
              <a:latin typeface="Lucida Console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dissector – dissection function III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solidFill>
                  <a:srgbClr val="B1B100"/>
                </a:solidFill>
                <a:latin typeface="Lucida Console" pitchFamily="49" charset="0"/>
              </a:rPr>
              <a:t>case</a:t>
            </a:r>
            <a:r>
              <a:rPr lang="en-GB" sz="900" dirty="0">
                <a:latin typeface="Lucida Console" pitchFamily="49" charset="0"/>
              </a:rPr>
              <a:t> FUNC_REQ_DATA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: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       </a:t>
            </a:r>
            <a:r>
              <a:rPr lang="en-GB" sz="900" dirty="0">
                <a:solidFill>
                  <a:srgbClr val="B1B100"/>
                </a:solidFill>
                <a:latin typeface="Lucida Console" pitchFamily="49" charset="0"/>
              </a:rPr>
              <a:t>case</a:t>
            </a:r>
            <a:r>
              <a:rPr lang="en-GB" sz="900" dirty="0">
                <a:latin typeface="Lucida Console" pitchFamily="49" charset="0"/>
              </a:rPr>
              <a:t> FUNC_REQ_REPLY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: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           </a:t>
            </a:r>
            <a:r>
              <a:rPr lang="en-GB" sz="900" i="1" dirty="0">
                <a:solidFill>
                  <a:srgbClr val="808080"/>
                </a:solidFill>
                <a:latin typeface="Lucida Console" pitchFamily="49" charset="0"/>
              </a:rPr>
              <a:t>/* Dissect the common portion of the two functions */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           </a:t>
            </a:r>
            <a:r>
              <a:rPr lang="en-GB" sz="900" dirty="0" err="1">
                <a:latin typeface="Lucida Console" pitchFamily="49" charset="0"/>
              </a:rPr>
              <a:t>data_id</a:t>
            </a:r>
            <a:r>
              <a:rPr lang="en-GB" sz="900" dirty="0">
                <a:latin typeface="Lucida Console" pitchFamily="49" charset="0"/>
              </a:rPr>
              <a:t> 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=</a:t>
            </a:r>
            <a:r>
              <a:rPr lang="en-GB" sz="900" dirty="0">
                <a:latin typeface="Lucida Console" pitchFamily="49" charset="0"/>
              </a:rPr>
              <a:t> tvb_get_guint8</a:t>
            </a:r>
            <a:r>
              <a:rPr lang="en-GB" sz="900" dirty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900" dirty="0" err="1">
                <a:latin typeface="Lucida Console" pitchFamily="49" charset="0"/>
              </a:rPr>
              <a:t>tvb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900" dirty="0">
                <a:latin typeface="Lucida Console" pitchFamily="49" charset="0"/>
              </a:rPr>
              <a:t> offset</a:t>
            </a:r>
            <a:r>
              <a:rPr lang="en-GB" sz="900" dirty="0">
                <a:solidFill>
                  <a:srgbClr val="009900"/>
                </a:solidFill>
                <a:latin typeface="Lucida Console" pitchFamily="49" charset="0"/>
              </a:rPr>
              <a:t>)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           </a:t>
            </a:r>
            <a:r>
              <a:rPr lang="en-GB" sz="900" dirty="0" err="1" smtClean="0">
                <a:latin typeface="Lucida Console" pitchFamily="49" charset="0"/>
              </a:rPr>
              <a:t>proto_tree_add_item</a:t>
            </a:r>
            <a:r>
              <a:rPr lang="en-GB" sz="900" dirty="0" smtClean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900" dirty="0" smtClean="0">
                <a:latin typeface="Lucida Console" pitchFamily="49" charset="0"/>
              </a:rPr>
              <a:t>SF14_tree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900" dirty="0">
                <a:latin typeface="Lucida Console" pitchFamily="49" charset="0"/>
              </a:rPr>
              <a:t> </a:t>
            </a:r>
            <a:r>
              <a:rPr lang="en-GB" sz="900" dirty="0" smtClean="0">
                <a:latin typeface="Lucida Console" pitchFamily="49" charset="0"/>
              </a:rPr>
              <a:t>hf_SF14_Data_ID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900" dirty="0">
                <a:latin typeface="Lucida Console" pitchFamily="49" charset="0"/>
              </a:rPr>
              <a:t> </a:t>
            </a:r>
            <a:r>
              <a:rPr lang="en-GB" sz="900" dirty="0" err="1">
                <a:latin typeface="Lucida Console" pitchFamily="49" charset="0"/>
              </a:rPr>
              <a:t>tvb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900" dirty="0">
                <a:latin typeface="Lucida Console" pitchFamily="49" charset="0"/>
              </a:rPr>
              <a:t> offset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900" dirty="0">
                <a:latin typeface="Lucida Console" pitchFamily="49" charset="0"/>
              </a:rPr>
              <a:t> </a:t>
            </a:r>
            <a:r>
              <a:rPr lang="en-GB" sz="900" dirty="0">
                <a:solidFill>
                  <a:srgbClr val="0000DD"/>
                </a:solidFill>
                <a:latin typeface="Lucida Console" pitchFamily="49" charset="0"/>
              </a:rPr>
              <a:t>1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900" dirty="0">
                <a:latin typeface="Lucida Console" pitchFamily="49" charset="0"/>
              </a:rPr>
              <a:t> ENC_LITTLE_ENDIAN</a:t>
            </a:r>
            <a:r>
              <a:rPr lang="en-GB" sz="900" dirty="0">
                <a:solidFill>
                  <a:srgbClr val="009900"/>
                </a:solidFill>
                <a:latin typeface="Lucida Console" pitchFamily="49" charset="0"/>
              </a:rPr>
              <a:t>)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           offset 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+=</a:t>
            </a:r>
            <a:r>
              <a:rPr lang="en-GB" sz="900" dirty="0">
                <a:latin typeface="Lucida Console" pitchFamily="49" charset="0"/>
              </a:rPr>
              <a:t> </a:t>
            </a:r>
            <a:r>
              <a:rPr lang="en-GB" sz="900" dirty="0">
                <a:solidFill>
                  <a:srgbClr val="0000DD"/>
                </a:solidFill>
                <a:latin typeface="Lucida Console" pitchFamily="49" charset="0"/>
              </a:rPr>
              <a:t>1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           </a:t>
            </a:r>
            <a:r>
              <a:rPr lang="en-GB" sz="900" dirty="0">
                <a:solidFill>
                  <a:srgbClr val="B1B100"/>
                </a:solidFill>
                <a:latin typeface="Lucida Console" pitchFamily="49" charset="0"/>
              </a:rPr>
              <a:t>if</a:t>
            </a:r>
            <a:r>
              <a:rPr lang="en-GB" sz="900" dirty="0">
                <a:latin typeface="Lucida Console" pitchFamily="49" charset="0"/>
              </a:rPr>
              <a:t> </a:t>
            </a:r>
            <a:r>
              <a:rPr lang="en-GB" sz="900" dirty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900" dirty="0" err="1">
                <a:latin typeface="Lucida Console" pitchFamily="49" charset="0"/>
              </a:rPr>
              <a:t>func_code</a:t>
            </a:r>
            <a:r>
              <a:rPr lang="en-GB" sz="900" dirty="0">
                <a:latin typeface="Lucida Console" pitchFamily="49" charset="0"/>
              </a:rPr>
              <a:t> 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==</a:t>
            </a:r>
            <a:r>
              <a:rPr lang="en-GB" sz="900" dirty="0">
                <a:latin typeface="Lucida Console" pitchFamily="49" charset="0"/>
              </a:rPr>
              <a:t> FUNC_REQ_REPLY</a:t>
            </a:r>
            <a:r>
              <a:rPr lang="en-GB" sz="900" dirty="0">
                <a:solidFill>
                  <a:srgbClr val="009900"/>
                </a:solidFill>
                <a:latin typeface="Lucida Console" pitchFamily="49" charset="0"/>
              </a:rPr>
              <a:t>)</a:t>
            </a:r>
            <a:r>
              <a:rPr lang="en-GB" sz="900" dirty="0">
                <a:latin typeface="Lucida Console" pitchFamily="49" charset="0"/>
              </a:rPr>
              <a:t> </a:t>
            </a:r>
            <a:r>
              <a:rPr lang="en-GB" sz="90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               </a:t>
            </a:r>
            <a:r>
              <a:rPr lang="en-GB" sz="900" dirty="0">
                <a:solidFill>
                  <a:srgbClr val="B1B100"/>
                </a:solidFill>
                <a:latin typeface="Lucida Console" pitchFamily="49" charset="0"/>
              </a:rPr>
              <a:t>switch</a:t>
            </a:r>
            <a:r>
              <a:rPr lang="en-GB" sz="900" dirty="0">
                <a:latin typeface="Lucida Console" pitchFamily="49" charset="0"/>
              </a:rPr>
              <a:t> </a:t>
            </a:r>
            <a:r>
              <a:rPr lang="en-GB" sz="900" dirty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900" dirty="0" err="1">
                <a:latin typeface="Lucida Console" pitchFamily="49" charset="0"/>
              </a:rPr>
              <a:t>data_id</a:t>
            </a:r>
            <a:r>
              <a:rPr lang="en-GB" sz="900" dirty="0">
                <a:solidFill>
                  <a:srgbClr val="009900"/>
                </a:solidFill>
                <a:latin typeface="Lucida Console" pitchFamily="49" charset="0"/>
              </a:rPr>
              <a:t>)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               </a:t>
            </a:r>
            <a:r>
              <a:rPr lang="en-GB" sz="90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                   </a:t>
            </a:r>
            <a:r>
              <a:rPr lang="en-GB" sz="900" dirty="0">
                <a:solidFill>
                  <a:srgbClr val="B1B100"/>
                </a:solidFill>
                <a:latin typeface="Lucida Console" pitchFamily="49" charset="0"/>
              </a:rPr>
              <a:t>case</a:t>
            </a:r>
            <a:r>
              <a:rPr lang="en-GB" sz="900" dirty="0">
                <a:latin typeface="Lucida Console" pitchFamily="49" charset="0"/>
              </a:rPr>
              <a:t> READ_SHORT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: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                       </a:t>
            </a:r>
            <a:r>
              <a:rPr lang="en-GB" sz="900" dirty="0" err="1" smtClean="0">
                <a:latin typeface="Lucida Console" pitchFamily="49" charset="0"/>
              </a:rPr>
              <a:t>proto_tree_add_item</a:t>
            </a:r>
            <a:r>
              <a:rPr lang="en-GB" sz="900" dirty="0" smtClean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900" dirty="0" smtClean="0">
                <a:latin typeface="Lucida Console" pitchFamily="49" charset="0"/>
              </a:rPr>
              <a:t>SF14_tree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900" dirty="0">
                <a:latin typeface="Lucida Console" pitchFamily="49" charset="0"/>
              </a:rPr>
              <a:t> </a:t>
            </a:r>
            <a:r>
              <a:rPr lang="en-GB" sz="900" dirty="0" smtClean="0">
                <a:latin typeface="Lucida Console" pitchFamily="49" charset="0"/>
              </a:rPr>
              <a:t>hf_SF14_Data_Short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900" dirty="0">
                <a:latin typeface="Lucida Console" pitchFamily="49" charset="0"/>
              </a:rPr>
              <a:t> </a:t>
            </a:r>
            <a:r>
              <a:rPr lang="en-GB" sz="900" dirty="0" err="1">
                <a:latin typeface="Lucida Console" pitchFamily="49" charset="0"/>
              </a:rPr>
              <a:t>tvb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900" dirty="0">
                <a:latin typeface="Lucida Console" pitchFamily="49" charset="0"/>
              </a:rPr>
              <a:t> offset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900" dirty="0">
                <a:latin typeface="Lucida Console" pitchFamily="49" charset="0"/>
              </a:rPr>
              <a:t> </a:t>
            </a:r>
            <a:r>
              <a:rPr lang="en-GB" sz="900" dirty="0">
                <a:solidFill>
                  <a:srgbClr val="0000DD"/>
                </a:solidFill>
                <a:latin typeface="Lucida Console" pitchFamily="49" charset="0"/>
              </a:rPr>
              <a:t>2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900" dirty="0">
                <a:latin typeface="Lucida Console" pitchFamily="49" charset="0"/>
              </a:rPr>
              <a:t> ENC_LITTLE_ENDIAN</a:t>
            </a:r>
            <a:r>
              <a:rPr lang="en-GB" sz="900" dirty="0">
                <a:solidFill>
                  <a:srgbClr val="009900"/>
                </a:solidFill>
                <a:latin typeface="Lucida Console" pitchFamily="49" charset="0"/>
              </a:rPr>
              <a:t>)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                       offset 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+=</a:t>
            </a:r>
            <a:r>
              <a:rPr lang="en-GB" sz="900" dirty="0">
                <a:latin typeface="Lucida Console" pitchFamily="49" charset="0"/>
              </a:rPr>
              <a:t> </a:t>
            </a:r>
            <a:r>
              <a:rPr lang="en-GB" sz="900" dirty="0">
                <a:solidFill>
                  <a:srgbClr val="0000DD"/>
                </a:solidFill>
                <a:latin typeface="Lucida Console" pitchFamily="49" charset="0"/>
              </a:rPr>
              <a:t>2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                       </a:t>
            </a:r>
            <a:r>
              <a:rPr lang="en-GB" sz="900" b="1" dirty="0">
                <a:solidFill>
                  <a:srgbClr val="000000"/>
                </a:solidFill>
                <a:latin typeface="Lucida Console" pitchFamily="49" charset="0"/>
              </a:rPr>
              <a:t>break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                   </a:t>
            </a:r>
            <a:r>
              <a:rPr lang="en-GB" sz="900" dirty="0">
                <a:solidFill>
                  <a:srgbClr val="B1B100"/>
                </a:solidFill>
                <a:latin typeface="Lucida Console" pitchFamily="49" charset="0"/>
              </a:rPr>
              <a:t>case</a:t>
            </a:r>
            <a:r>
              <a:rPr lang="en-GB" sz="900" dirty="0">
                <a:latin typeface="Lucida Console" pitchFamily="49" charset="0"/>
              </a:rPr>
              <a:t> READ_LONG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: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                       </a:t>
            </a:r>
            <a:r>
              <a:rPr lang="en-GB" sz="900" dirty="0" err="1" smtClean="0">
                <a:latin typeface="Lucida Console" pitchFamily="49" charset="0"/>
              </a:rPr>
              <a:t>proto_tree_add_item</a:t>
            </a:r>
            <a:r>
              <a:rPr lang="en-GB" sz="900" dirty="0" smtClean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900" dirty="0" smtClean="0">
                <a:latin typeface="Lucida Console" pitchFamily="49" charset="0"/>
              </a:rPr>
              <a:t>SF14_tree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900" dirty="0">
                <a:latin typeface="Lucida Console" pitchFamily="49" charset="0"/>
              </a:rPr>
              <a:t> </a:t>
            </a:r>
            <a:r>
              <a:rPr lang="en-GB" sz="900" dirty="0" smtClean="0">
                <a:latin typeface="Lucida Console" pitchFamily="49" charset="0"/>
              </a:rPr>
              <a:t>hf_SF14_Data_Long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900" dirty="0">
                <a:latin typeface="Lucida Console" pitchFamily="49" charset="0"/>
              </a:rPr>
              <a:t> </a:t>
            </a:r>
            <a:r>
              <a:rPr lang="en-GB" sz="900" dirty="0" err="1">
                <a:latin typeface="Lucida Console" pitchFamily="49" charset="0"/>
              </a:rPr>
              <a:t>tvb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900" dirty="0">
                <a:latin typeface="Lucida Console" pitchFamily="49" charset="0"/>
              </a:rPr>
              <a:t> offset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900" dirty="0">
                <a:latin typeface="Lucida Console" pitchFamily="49" charset="0"/>
              </a:rPr>
              <a:t> </a:t>
            </a:r>
            <a:r>
              <a:rPr lang="en-GB" sz="900" dirty="0">
                <a:solidFill>
                  <a:srgbClr val="0000DD"/>
                </a:solidFill>
                <a:latin typeface="Lucida Console" pitchFamily="49" charset="0"/>
              </a:rPr>
              <a:t>4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900" dirty="0">
                <a:latin typeface="Lucida Console" pitchFamily="49" charset="0"/>
              </a:rPr>
              <a:t> ENC_LITTLE_ENDIAN</a:t>
            </a:r>
            <a:r>
              <a:rPr lang="en-GB" sz="900" dirty="0">
                <a:solidFill>
                  <a:srgbClr val="009900"/>
                </a:solidFill>
                <a:latin typeface="Lucida Console" pitchFamily="49" charset="0"/>
              </a:rPr>
              <a:t>)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                       offset 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+=</a:t>
            </a:r>
            <a:r>
              <a:rPr lang="en-GB" sz="900" dirty="0">
                <a:latin typeface="Lucida Console" pitchFamily="49" charset="0"/>
              </a:rPr>
              <a:t> </a:t>
            </a:r>
            <a:r>
              <a:rPr lang="en-GB" sz="900" dirty="0">
                <a:solidFill>
                  <a:srgbClr val="0000DD"/>
                </a:solidFill>
                <a:latin typeface="Lucida Console" pitchFamily="49" charset="0"/>
              </a:rPr>
              <a:t>4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                       </a:t>
            </a:r>
            <a:r>
              <a:rPr lang="en-GB" sz="900" b="1" dirty="0">
                <a:solidFill>
                  <a:srgbClr val="000000"/>
                </a:solidFill>
                <a:latin typeface="Lucida Console" pitchFamily="49" charset="0"/>
              </a:rPr>
              <a:t>break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                   </a:t>
            </a:r>
            <a:r>
              <a:rPr lang="en-GB" sz="900" dirty="0">
                <a:solidFill>
                  <a:srgbClr val="B1B100"/>
                </a:solidFill>
                <a:latin typeface="Lucida Console" pitchFamily="49" charset="0"/>
              </a:rPr>
              <a:t>case</a:t>
            </a:r>
            <a:r>
              <a:rPr lang="en-GB" sz="900" dirty="0">
                <a:latin typeface="Lucida Console" pitchFamily="49" charset="0"/>
              </a:rPr>
              <a:t> READ_STRING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: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                       </a:t>
            </a:r>
            <a:r>
              <a:rPr lang="en-GB" sz="900" dirty="0" err="1" smtClean="0">
                <a:latin typeface="Lucida Console" pitchFamily="49" charset="0"/>
              </a:rPr>
              <a:t>proto_tree_add_item</a:t>
            </a:r>
            <a:r>
              <a:rPr lang="en-GB" sz="900" dirty="0" smtClean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900" dirty="0" smtClean="0">
                <a:latin typeface="Lucida Console" pitchFamily="49" charset="0"/>
              </a:rPr>
              <a:t>SF14_tree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900" dirty="0">
                <a:latin typeface="Lucida Console" pitchFamily="49" charset="0"/>
              </a:rPr>
              <a:t> </a:t>
            </a:r>
            <a:r>
              <a:rPr lang="en-GB" sz="900" dirty="0" smtClean="0">
                <a:latin typeface="Lucida Console" pitchFamily="49" charset="0"/>
              </a:rPr>
              <a:t>hf_SF14_Data_String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900" dirty="0">
                <a:latin typeface="Lucida Console" pitchFamily="49" charset="0"/>
              </a:rPr>
              <a:t> </a:t>
            </a:r>
            <a:r>
              <a:rPr lang="en-GB" sz="900" dirty="0" err="1">
                <a:latin typeface="Lucida Console" pitchFamily="49" charset="0"/>
              </a:rPr>
              <a:t>tvb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900" dirty="0">
                <a:latin typeface="Lucida Console" pitchFamily="49" charset="0"/>
              </a:rPr>
              <a:t> offset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900" dirty="0">
                <a:latin typeface="Lucida Console" pitchFamily="49" charset="0"/>
              </a:rPr>
              <a:t> </a:t>
            </a:r>
            <a:r>
              <a:rPr lang="en-GB" sz="900" dirty="0">
                <a:solidFill>
                  <a:srgbClr val="0000DD"/>
                </a:solidFill>
                <a:latin typeface="Lucida Console" pitchFamily="49" charset="0"/>
              </a:rPr>
              <a:t>15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900" dirty="0">
                <a:latin typeface="Lucida Console" pitchFamily="49" charset="0"/>
              </a:rPr>
              <a:t> ENC_LITTLE_ENDIAN</a:t>
            </a:r>
            <a:r>
              <a:rPr lang="en-GB" sz="900" dirty="0">
                <a:solidFill>
                  <a:srgbClr val="009900"/>
                </a:solidFill>
                <a:latin typeface="Lucida Console" pitchFamily="49" charset="0"/>
              </a:rPr>
              <a:t>)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                       offset 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+=</a:t>
            </a:r>
            <a:r>
              <a:rPr lang="en-GB" sz="900" dirty="0">
                <a:latin typeface="Lucida Console" pitchFamily="49" charset="0"/>
              </a:rPr>
              <a:t> </a:t>
            </a:r>
            <a:r>
              <a:rPr lang="en-GB" sz="900" dirty="0">
                <a:solidFill>
                  <a:srgbClr val="0000DD"/>
                </a:solidFill>
                <a:latin typeface="Lucida Console" pitchFamily="49" charset="0"/>
              </a:rPr>
              <a:t>15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                       </a:t>
            </a:r>
            <a:r>
              <a:rPr lang="en-GB" sz="900" b="1" dirty="0">
                <a:solidFill>
                  <a:srgbClr val="000000"/>
                </a:solidFill>
                <a:latin typeface="Lucida Console" pitchFamily="49" charset="0"/>
              </a:rPr>
              <a:t>break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                   </a:t>
            </a:r>
            <a:r>
              <a:rPr lang="en-GB" sz="900" dirty="0">
                <a:solidFill>
                  <a:srgbClr val="B1B100"/>
                </a:solidFill>
                <a:latin typeface="Lucida Console" pitchFamily="49" charset="0"/>
              </a:rPr>
              <a:t>default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: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                       </a:t>
            </a:r>
            <a:r>
              <a:rPr lang="en-GB" sz="900" b="1" dirty="0">
                <a:solidFill>
                  <a:srgbClr val="000000"/>
                </a:solidFill>
                <a:latin typeface="Lucida Console" pitchFamily="49" charset="0"/>
              </a:rPr>
              <a:t>break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               </a:t>
            </a:r>
            <a:r>
              <a:rPr lang="en-GB" sz="9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           </a:t>
            </a:r>
            <a:r>
              <a:rPr lang="en-GB" sz="9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           </a:t>
            </a:r>
            <a:r>
              <a:rPr lang="en-GB" sz="900" b="1" dirty="0">
                <a:solidFill>
                  <a:srgbClr val="000000"/>
                </a:solidFill>
                <a:latin typeface="Lucida Console" pitchFamily="49" charset="0"/>
              </a:rPr>
              <a:t>break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       </a:t>
            </a:r>
            <a:r>
              <a:rPr lang="en-GB" sz="900" dirty="0">
                <a:solidFill>
                  <a:srgbClr val="B1B100"/>
                </a:solidFill>
                <a:latin typeface="Lucida Console" pitchFamily="49" charset="0"/>
              </a:rPr>
              <a:t>default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: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           </a:t>
            </a:r>
            <a:r>
              <a:rPr lang="en-GB" sz="900" b="1" dirty="0">
                <a:solidFill>
                  <a:srgbClr val="000000"/>
                </a:solidFill>
                <a:latin typeface="Lucida Console" pitchFamily="49" charset="0"/>
              </a:rPr>
              <a:t>break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   </a:t>
            </a:r>
            <a:r>
              <a:rPr lang="en-GB" sz="9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   </a:t>
            </a:r>
            <a:r>
              <a:rPr lang="en-GB" sz="900" i="1" dirty="0">
                <a:solidFill>
                  <a:srgbClr val="808080"/>
                </a:solidFill>
                <a:latin typeface="Lucida Console" pitchFamily="49" charset="0"/>
              </a:rPr>
              <a:t>/* Return the amount of data this dissector was able to dissect (which may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i="1" dirty="0">
                <a:solidFill>
                  <a:srgbClr val="808080"/>
                </a:solidFill>
                <a:latin typeface="Lucida Console" pitchFamily="49" charset="0"/>
              </a:rPr>
              <a:t>     * or may not be the entire packet as we return here). */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Lucida Console" pitchFamily="49" charset="0"/>
              </a:rPr>
              <a:t>    </a:t>
            </a:r>
            <a:r>
              <a:rPr lang="en-GB" sz="900" dirty="0">
                <a:solidFill>
                  <a:srgbClr val="B1B100"/>
                </a:solidFill>
                <a:latin typeface="Lucida Console" pitchFamily="49" charset="0"/>
              </a:rPr>
              <a:t>return</a:t>
            </a:r>
            <a:r>
              <a:rPr lang="en-GB" sz="900" dirty="0">
                <a:latin typeface="Lucida Console" pitchFamily="49" charset="0"/>
              </a:rPr>
              <a:t> offset</a:t>
            </a:r>
            <a:r>
              <a:rPr lang="en-GB" sz="90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9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endParaRPr lang="en-GB" sz="900" b="0" i="0" dirty="0">
              <a:effectLst/>
              <a:latin typeface="Lucida Console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to be Covered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Wireshark internals brief overview</a:t>
            </a:r>
          </a:p>
          <a:p>
            <a:pPr lvl="1"/>
            <a:r>
              <a:rPr lang="en-US" dirty="0" smtClean="0"/>
              <a:t>Where dissectors fit in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Dissectors</a:t>
            </a:r>
          </a:p>
          <a:p>
            <a:pPr lvl="1"/>
            <a:r>
              <a:rPr lang="en-US" dirty="0" smtClean="0"/>
              <a:t>Brief overview</a:t>
            </a:r>
          </a:p>
          <a:p>
            <a:pPr lvl="1"/>
            <a:r>
              <a:rPr lang="en-US" dirty="0" smtClean="0"/>
              <a:t>Paths to implementation</a:t>
            </a:r>
          </a:p>
          <a:p>
            <a:pPr lvl="1"/>
            <a:r>
              <a:rPr lang="en-US" dirty="0" smtClean="0"/>
              <a:t>Complexity and performance tradeoffs</a:t>
            </a:r>
          </a:p>
          <a:p>
            <a:pPr lvl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dissector – protocol registration 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rgbClr val="993333"/>
                </a:solidFill>
                <a:latin typeface="Lucida Console" pitchFamily="49" charset="0"/>
              </a:rPr>
              <a:t>void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 smtClean="0">
                <a:latin typeface="Lucida Console" pitchFamily="49" charset="0"/>
              </a:rPr>
              <a:t>proto_register_SF14</a:t>
            </a:r>
            <a:r>
              <a:rPr lang="en-GB" sz="700" dirty="0" smtClean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700" dirty="0" smtClean="0">
                <a:solidFill>
                  <a:srgbClr val="993333"/>
                </a:solidFill>
                <a:latin typeface="Lucida Console" pitchFamily="49" charset="0"/>
              </a:rPr>
              <a:t>void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)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</a:t>
            </a:r>
            <a:r>
              <a:rPr lang="en-GB" sz="700" i="1" dirty="0">
                <a:solidFill>
                  <a:srgbClr val="808080"/>
                </a:solidFill>
                <a:latin typeface="Lucida Console" pitchFamily="49" charset="0"/>
              </a:rPr>
              <a:t>/* Setup list of header fields  See Section 1.6.1 of </a:t>
            </a:r>
            <a:r>
              <a:rPr lang="en-GB" sz="700" i="1" dirty="0" err="1">
                <a:solidFill>
                  <a:srgbClr val="808080"/>
                </a:solidFill>
                <a:latin typeface="Lucida Console" pitchFamily="49" charset="0"/>
              </a:rPr>
              <a:t>README.developer</a:t>
            </a:r>
            <a:r>
              <a:rPr lang="en-GB" sz="700" i="1" dirty="0">
                <a:solidFill>
                  <a:srgbClr val="808080"/>
                </a:solidFill>
                <a:latin typeface="Lucida Console" pitchFamily="49" charset="0"/>
              </a:rPr>
              <a:t> for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i="1" dirty="0">
                <a:solidFill>
                  <a:srgbClr val="808080"/>
                </a:solidFill>
                <a:latin typeface="Lucida Console" pitchFamily="49" charset="0"/>
              </a:rPr>
              <a:t>     * details. */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</a:t>
            </a:r>
            <a:r>
              <a:rPr lang="en-GB" sz="700" dirty="0">
                <a:solidFill>
                  <a:srgbClr val="993333"/>
                </a:solidFill>
                <a:latin typeface="Lucida Console" pitchFamily="49" charset="0"/>
              </a:rPr>
              <a:t>static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 err="1">
                <a:latin typeface="Lucida Console" pitchFamily="49" charset="0"/>
              </a:rPr>
              <a:t>hf_register_info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 err="1">
                <a:latin typeface="Lucida Console" pitchFamily="49" charset="0"/>
              </a:rPr>
              <a:t>hf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[]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=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&amp;</a:t>
            </a:r>
            <a:r>
              <a:rPr lang="en-GB" sz="700" dirty="0" smtClean="0">
                <a:latin typeface="Lucida Console" pitchFamily="49" charset="0"/>
              </a:rPr>
              <a:t>hf_SF14_Func_Code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  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"Function"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700" dirty="0" smtClean="0">
                <a:solidFill>
                  <a:srgbClr val="FF0000"/>
                </a:solidFill>
                <a:latin typeface="Lucida Console" pitchFamily="49" charset="0"/>
              </a:rPr>
              <a:t>sf14.func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      FT_UINT8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BASE_DEC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 smtClean="0">
                <a:latin typeface="Lucida Console" pitchFamily="49" charset="0"/>
              </a:rPr>
              <a:t>VALS</a:t>
            </a:r>
            <a:r>
              <a:rPr lang="en-GB" sz="700" dirty="0" smtClean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700" dirty="0" smtClean="0">
                <a:latin typeface="Lucida Console" pitchFamily="49" charset="0"/>
              </a:rPr>
              <a:t>sf14_func_vals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)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208080"/>
                </a:solidFill>
                <a:latin typeface="Lucida Console" pitchFamily="49" charset="0"/>
              </a:rPr>
              <a:t>0x0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      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"Message Function Code Identifier"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HFILL 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&amp;</a:t>
            </a:r>
            <a:r>
              <a:rPr lang="en-GB" sz="700" dirty="0" smtClean="0">
                <a:latin typeface="Lucida Console" pitchFamily="49" charset="0"/>
              </a:rPr>
              <a:t>hf_SF14_Length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  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"Length"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700" dirty="0" smtClean="0">
                <a:solidFill>
                  <a:srgbClr val="FF0000"/>
                </a:solidFill>
                <a:latin typeface="Lucida Console" pitchFamily="49" charset="0"/>
              </a:rPr>
              <a:t>sf14.len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      FT_UINT16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BASE_DEC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b="1" dirty="0">
                <a:solidFill>
                  <a:srgbClr val="000000"/>
                </a:solidFill>
                <a:latin typeface="Lucida Console" pitchFamily="49" charset="0"/>
              </a:rPr>
              <a:t>NULL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208080"/>
                </a:solidFill>
                <a:latin typeface="Lucida Console" pitchFamily="49" charset="0"/>
              </a:rPr>
              <a:t>0x0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      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"Message Length"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HFILL 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&amp;</a:t>
            </a:r>
            <a:r>
              <a:rPr lang="en-GB" sz="700" dirty="0" smtClean="0">
                <a:latin typeface="Lucida Console" pitchFamily="49" charset="0"/>
              </a:rPr>
              <a:t>hf_SF14_ID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  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"ID"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700" dirty="0" smtClean="0">
                <a:solidFill>
                  <a:srgbClr val="FF0000"/>
                </a:solidFill>
                <a:latin typeface="Lucida Console" pitchFamily="49" charset="0"/>
              </a:rPr>
              <a:t>sf14.id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      FT_UINT32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BASE_DEC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b="1" dirty="0">
                <a:solidFill>
                  <a:srgbClr val="000000"/>
                </a:solidFill>
                <a:latin typeface="Lucida Console" pitchFamily="49" charset="0"/>
              </a:rPr>
              <a:t>NULL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208080"/>
                </a:solidFill>
                <a:latin typeface="Lucida Console" pitchFamily="49" charset="0"/>
              </a:rPr>
              <a:t>0x0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      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"Connection ID"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HFILL 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&amp;</a:t>
            </a:r>
            <a:r>
              <a:rPr lang="en-GB" sz="700" dirty="0" smtClean="0">
                <a:latin typeface="Lucida Console" pitchFamily="49" charset="0"/>
              </a:rPr>
              <a:t>hf_SF14_Data_ID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  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700" dirty="0" err="1">
                <a:solidFill>
                  <a:srgbClr val="FF0000"/>
                </a:solidFill>
                <a:latin typeface="Lucida Console" pitchFamily="49" charset="0"/>
              </a:rPr>
              <a:t>Data_ID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700" dirty="0" smtClean="0">
                <a:solidFill>
                  <a:srgbClr val="FF0000"/>
                </a:solidFill>
                <a:latin typeface="Lucida Console" pitchFamily="49" charset="0"/>
              </a:rPr>
              <a:t>sf14.data.id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      FT_UINT8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BASE_DEC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 smtClean="0">
                <a:latin typeface="Lucida Console" pitchFamily="49" charset="0"/>
              </a:rPr>
              <a:t>VALS</a:t>
            </a:r>
            <a:r>
              <a:rPr lang="en-GB" sz="700" dirty="0" smtClean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700" dirty="0" smtClean="0">
                <a:latin typeface="Lucida Console" pitchFamily="49" charset="0"/>
              </a:rPr>
              <a:t>sf14_data_type_vals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)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208080"/>
                </a:solidFill>
                <a:latin typeface="Lucida Console" pitchFamily="49" charset="0"/>
              </a:rPr>
              <a:t>0x0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      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"Data Type Identifier"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HFILL 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&amp;</a:t>
            </a:r>
            <a:r>
              <a:rPr lang="en-GB" sz="700" dirty="0" smtClean="0">
                <a:latin typeface="Lucida Console" pitchFamily="49" charset="0"/>
              </a:rPr>
              <a:t>hf_SF14_Data_Short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  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700" dirty="0" err="1">
                <a:solidFill>
                  <a:srgbClr val="FF0000"/>
                </a:solidFill>
                <a:latin typeface="Lucida Console" pitchFamily="49" charset="0"/>
              </a:rPr>
              <a:t>data_short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700" dirty="0" smtClean="0">
                <a:solidFill>
                  <a:srgbClr val="FF0000"/>
                </a:solidFill>
                <a:latin typeface="Lucida Console" pitchFamily="49" charset="0"/>
              </a:rPr>
              <a:t>sf14.data.short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      FT_UINT16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BASE_DEC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b="1" dirty="0">
                <a:solidFill>
                  <a:srgbClr val="000000"/>
                </a:solidFill>
                <a:latin typeface="Lucida Console" pitchFamily="49" charset="0"/>
              </a:rPr>
              <a:t>NULL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208080"/>
                </a:solidFill>
                <a:latin typeface="Lucida Console" pitchFamily="49" charset="0"/>
              </a:rPr>
              <a:t>0x0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      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"Data Short"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HFILL 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&amp;</a:t>
            </a:r>
            <a:r>
              <a:rPr lang="en-GB" sz="700" dirty="0" smtClean="0">
                <a:latin typeface="Lucida Console" pitchFamily="49" charset="0"/>
              </a:rPr>
              <a:t>hf_SF14_Data_Long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  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700" dirty="0" err="1">
                <a:solidFill>
                  <a:srgbClr val="FF0000"/>
                </a:solidFill>
                <a:latin typeface="Lucida Console" pitchFamily="49" charset="0"/>
              </a:rPr>
              <a:t>data_long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700" dirty="0" smtClean="0">
                <a:solidFill>
                  <a:srgbClr val="FF0000"/>
                </a:solidFill>
                <a:latin typeface="Lucida Console" pitchFamily="49" charset="0"/>
              </a:rPr>
              <a:t>sf14.data.long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      FT_UINT32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BASE_DEC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b="1" dirty="0">
                <a:solidFill>
                  <a:srgbClr val="000000"/>
                </a:solidFill>
                <a:latin typeface="Lucida Console" pitchFamily="49" charset="0"/>
              </a:rPr>
              <a:t>NULL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208080"/>
                </a:solidFill>
                <a:latin typeface="Lucida Console" pitchFamily="49" charset="0"/>
              </a:rPr>
              <a:t>0x0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      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"Data Long"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HFILL 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&amp;</a:t>
            </a:r>
            <a:r>
              <a:rPr lang="en-GB" sz="700" dirty="0" smtClean="0">
                <a:latin typeface="Lucida Console" pitchFamily="49" charset="0"/>
              </a:rPr>
              <a:t>hf_SF14_Data_String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  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700" dirty="0" err="1">
                <a:solidFill>
                  <a:srgbClr val="FF0000"/>
                </a:solidFill>
                <a:latin typeface="Lucida Console" pitchFamily="49" charset="0"/>
              </a:rPr>
              <a:t>data_string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700" dirty="0" smtClean="0">
                <a:solidFill>
                  <a:srgbClr val="FF0000"/>
                </a:solidFill>
                <a:latin typeface="Lucida Console" pitchFamily="49" charset="0"/>
              </a:rPr>
              <a:t>sf14.data.string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      FT_STRING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BASE_NONE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b="1" dirty="0">
                <a:solidFill>
                  <a:srgbClr val="000000"/>
                </a:solidFill>
                <a:latin typeface="Lucida Console" pitchFamily="49" charset="0"/>
              </a:rPr>
              <a:t>NULL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</a:t>
            </a:r>
            <a:r>
              <a:rPr lang="en-GB" sz="700" dirty="0">
                <a:solidFill>
                  <a:srgbClr val="208080"/>
                </a:solidFill>
                <a:latin typeface="Lucida Console" pitchFamily="49" charset="0"/>
              </a:rPr>
              <a:t>0x0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      </a:t>
            </a:r>
            <a:r>
              <a:rPr lang="en-GB" sz="700" dirty="0">
                <a:solidFill>
                  <a:srgbClr val="FF0000"/>
                </a:solidFill>
                <a:latin typeface="Lucida Console" pitchFamily="49" charset="0"/>
              </a:rPr>
              <a:t>"Data String"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700" dirty="0">
                <a:latin typeface="Lucida Console" pitchFamily="49" charset="0"/>
              </a:rPr>
              <a:t> HFILL 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  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70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Lucida Console" pitchFamily="49" charset="0"/>
              </a:rPr>
              <a:t>    </a:t>
            </a:r>
            <a:r>
              <a:rPr lang="en-GB" sz="70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r>
              <a:rPr lang="en-GB" sz="70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700" b="0" i="0" dirty="0">
              <a:effectLst/>
              <a:latin typeface="Lucida Console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dissector – protocol registration 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/* Setup protocol </a:t>
            </a:r>
            <a:r>
              <a:rPr lang="en-GB" sz="1050" i="1" dirty="0" err="1">
                <a:solidFill>
                  <a:srgbClr val="808080"/>
                </a:solidFill>
                <a:latin typeface="Lucida Console" pitchFamily="49" charset="0"/>
              </a:rPr>
              <a:t>subtree</a:t>
            </a: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 array */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dirty="0">
                <a:solidFill>
                  <a:srgbClr val="993333"/>
                </a:solidFill>
                <a:latin typeface="Lucida Console" pitchFamily="49" charset="0"/>
              </a:rPr>
              <a:t>static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 err="1">
                <a:latin typeface="Lucida Console" pitchFamily="49" charset="0"/>
              </a:rPr>
              <a:t>gint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*</a:t>
            </a:r>
            <a:r>
              <a:rPr lang="en-GB" sz="1050" dirty="0" err="1">
                <a:latin typeface="Lucida Console" pitchFamily="49" charset="0"/>
              </a:rPr>
              <a:t>ett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[]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=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    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&amp;</a:t>
            </a:r>
            <a:r>
              <a:rPr lang="en-GB" sz="1050" dirty="0" smtClean="0">
                <a:latin typeface="Lucida Console" pitchFamily="49" charset="0"/>
              </a:rPr>
              <a:t>ett_SF14</a:t>
            </a:r>
            <a:r>
              <a:rPr lang="en-GB" sz="1050" dirty="0" smtClean="0">
                <a:solidFill>
                  <a:srgbClr val="339933"/>
                </a:solidFill>
                <a:latin typeface="Lucida Console" pitchFamily="49" charset="0"/>
              </a:rPr>
              <a:t>,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    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&amp;</a:t>
            </a:r>
            <a:r>
              <a:rPr lang="en-GB" sz="1050" dirty="0" smtClean="0">
                <a:latin typeface="Lucida Console" pitchFamily="49" charset="0"/>
              </a:rPr>
              <a:t>ett_SF14_hdr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/* Register the protocol name and description */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dirty="0" smtClean="0">
                <a:latin typeface="Lucida Console" pitchFamily="49" charset="0"/>
              </a:rPr>
              <a:t>proto_SF14 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=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 err="1">
                <a:latin typeface="Lucida Console" pitchFamily="49" charset="0"/>
              </a:rPr>
              <a:t>proto_register_protocol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105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1050" dirty="0" smtClean="0">
                <a:solidFill>
                  <a:srgbClr val="FF0000"/>
                </a:solidFill>
                <a:latin typeface="Lucida Console" pitchFamily="49" charset="0"/>
              </a:rPr>
              <a:t>SharkFest'14 </a:t>
            </a:r>
            <a:r>
              <a:rPr lang="en-GB" sz="1050" dirty="0">
                <a:solidFill>
                  <a:srgbClr val="FF0000"/>
                </a:solidFill>
                <a:latin typeface="Lucida Console" pitchFamily="49" charset="0"/>
              </a:rPr>
              <a:t>Protocol (C</a:t>
            </a:r>
            <a:r>
              <a:rPr lang="en-GB" sz="1050" dirty="0" smtClean="0">
                <a:solidFill>
                  <a:srgbClr val="FF0000"/>
                </a:solidFill>
                <a:latin typeface="Lucida Console" pitchFamily="49" charset="0"/>
              </a:rPr>
              <a:t>)"</a:t>
            </a:r>
            <a:r>
              <a:rPr lang="en-GB" sz="1050" dirty="0" smtClean="0">
                <a:solidFill>
                  <a:srgbClr val="339933"/>
                </a:solidFill>
                <a:latin typeface="Lucida Console" pitchFamily="49" charset="0"/>
              </a:rPr>
              <a:t>, “</a:t>
            </a:r>
            <a:r>
              <a:rPr lang="en-GB" sz="1050" dirty="0" smtClean="0">
                <a:solidFill>
                  <a:srgbClr val="FF0000"/>
                </a:solidFill>
                <a:latin typeface="Lucida Console" pitchFamily="49" charset="0"/>
              </a:rPr>
              <a:t>SF14"</a:t>
            </a:r>
            <a:r>
              <a:rPr lang="en-GB" sz="1050" dirty="0" smtClean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 smtClean="0">
                <a:latin typeface="Lucida Console" pitchFamily="49" charset="0"/>
              </a:rPr>
              <a:t> </a:t>
            </a:r>
            <a:r>
              <a:rPr lang="en-GB" sz="105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1050" dirty="0" smtClean="0">
                <a:solidFill>
                  <a:srgbClr val="FF0000"/>
                </a:solidFill>
                <a:latin typeface="Lucida Console" pitchFamily="49" charset="0"/>
              </a:rPr>
              <a:t>sf14"</a:t>
            </a:r>
            <a:r>
              <a:rPr lang="en-GB" sz="1050" dirty="0" smtClean="0">
                <a:solidFill>
                  <a:srgbClr val="009900"/>
                </a:solidFill>
                <a:latin typeface="Lucida Console" pitchFamily="49" charset="0"/>
              </a:rPr>
              <a:t>)</a:t>
            </a:r>
            <a:r>
              <a:rPr lang="en-GB" sz="1050" dirty="0" smtClean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/* Required function calls to register the header fields and </a:t>
            </a:r>
            <a:r>
              <a:rPr lang="en-GB" sz="1050" i="1" dirty="0" err="1">
                <a:solidFill>
                  <a:srgbClr val="808080"/>
                </a:solidFill>
                <a:latin typeface="Lucida Console" pitchFamily="49" charset="0"/>
              </a:rPr>
              <a:t>subtrees</a:t>
            </a: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 */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dirty="0" err="1" smtClean="0">
                <a:latin typeface="Lucida Console" pitchFamily="49" charset="0"/>
              </a:rPr>
              <a:t>proto_register_field_array</a:t>
            </a:r>
            <a:r>
              <a:rPr lang="en-GB" sz="1050" dirty="0" smtClean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1050" dirty="0" smtClean="0">
                <a:latin typeface="Lucida Console" pitchFamily="49" charset="0"/>
              </a:rPr>
              <a:t>proto_SF14</a:t>
            </a:r>
            <a:r>
              <a:rPr lang="en-GB" sz="1050" dirty="0" smtClean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 smtClean="0">
                <a:latin typeface="Lucida Console" pitchFamily="49" charset="0"/>
              </a:rPr>
              <a:t> </a:t>
            </a:r>
            <a:r>
              <a:rPr lang="en-GB" sz="1050" dirty="0" err="1">
                <a:latin typeface="Lucida Console" pitchFamily="49" charset="0"/>
              </a:rPr>
              <a:t>hf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 err="1">
                <a:latin typeface="Lucida Console" pitchFamily="49" charset="0"/>
              </a:rPr>
              <a:t>array_length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1050" dirty="0" err="1">
                <a:latin typeface="Lucida Console" pitchFamily="49" charset="0"/>
              </a:rPr>
              <a:t>hf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))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dirty="0" err="1">
                <a:latin typeface="Lucida Console" pitchFamily="49" charset="0"/>
              </a:rPr>
              <a:t>proto_register_subtree_array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1050" dirty="0" err="1">
                <a:latin typeface="Lucida Console" pitchFamily="49" charset="0"/>
              </a:rPr>
              <a:t>ett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 err="1">
                <a:latin typeface="Lucida Console" pitchFamily="49" charset="0"/>
              </a:rPr>
              <a:t>array_length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1050" dirty="0" err="1">
                <a:latin typeface="Lucida Console" pitchFamily="49" charset="0"/>
              </a:rPr>
              <a:t>ett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))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/* Simpler form of </a:t>
            </a:r>
            <a:r>
              <a:rPr lang="en-GB" sz="1050" i="1" dirty="0" smtClean="0">
                <a:solidFill>
                  <a:srgbClr val="808080"/>
                </a:solidFill>
                <a:latin typeface="Lucida Console" pitchFamily="49" charset="0"/>
              </a:rPr>
              <a:t>proto_reg_handoff_SF14 </a:t>
            </a: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which can be used if there are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 * no </a:t>
            </a:r>
            <a:r>
              <a:rPr lang="en-GB" sz="1050" i="1" dirty="0" err="1">
                <a:solidFill>
                  <a:srgbClr val="808080"/>
                </a:solidFill>
                <a:latin typeface="Lucida Console" pitchFamily="49" charset="0"/>
              </a:rPr>
              <a:t>prefs</a:t>
            </a: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-dependent registration function calls. */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rgbClr val="993333"/>
                </a:solidFill>
                <a:latin typeface="Lucida Console" pitchFamily="49" charset="0"/>
              </a:rPr>
              <a:t>void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 smtClean="0">
                <a:latin typeface="Lucida Console" pitchFamily="49" charset="0"/>
              </a:rPr>
              <a:t>proto_reg_handoff_SF14</a:t>
            </a:r>
            <a:r>
              <a:rPr lang="en-GB" sz="1050" dirty="0" smtClean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1050" dirty="0" smtClean="0">
                <a:solidFill>
                  <a:srgbClr val="993333"/>
                </a:solidFill>
                <a:latin typeface="Lucida Console" pitchFamily="49" charset="0"/>
              </a:rPr>
              <a:t>void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)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{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dirty="0" err="1">
                <a:latin typeface="Lucida Console" pitchFamily="49" charset="0"/>
              </a:rPr>
              <a:t>dissector_handle_t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 smtClean="0">
                <a:latin typeface="Lucida Console" pitchFamily="49" charset="0"/>
              </a:rPr>
              <a:t>SF14_handle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</a:t>
            </a: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/* Use </a:t>
            </a:r>
            <a:r>
              <a:rPr lang="en-GB" sz="1050" i="1" dirty="0" err="1">
                <a:solidFill>
                  <a:srgbClr val="808080"/>
                </a:solidFill>
                <a:latin typeface="Lucida Console" pitchFamily="49" charset="0"/>
              </a:rPr>
              <a:t>new_create_dissector_handle</a:t>
            </a: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() to indicate that </a:t>
            </a:r>
            <a:r>
              <a:rPr lang="en-GB" sz="1050" i="1" dirty="0" smtClean="0">
                <a:solidFill>
                  <a:srgbClr val="808080"/>
                </a:solidFill>
                <a:latin typeface="Lucida Console" pitchFamily="49" charset="0"/>
              </a:rPr>
              <a:t>dissect_SF14()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     * returns the number of bytes it dissected (or 0 if it thinks the packet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     * does not belong to </a:t>
            </a:r>
            <a:r>
              <a:rPr lang="en-GB" sz="1050" i="1" dirty="0" smtClean="0">
                <a:solidFill>
                  <a:srgbClr val="808080"/>
                </a:solidFill>
                <a:latin typeface="Lucida Console" pitchFamily="49" charset="0"/>
              </a:rPr>
              <a:t>SF14).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i="1" dirty="0">
                <a:solidFill>
                  <a:srgbClr val="808080"/>
                </a:solidFill>
                <a:latin typeface="Lucida Console" pitchFamily="49" charset="0"/>
              </a:rPr>
              <a:t>     */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dirty="0" smtClean="0">
                <a:latin typeface="Lucida Console" pitchFamily="49" charset="0"/>
              </a:rPr>
              <a:t>SF14_handle 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=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 err="1" smtClean="0">
                <a:latin typeface="Lucida Console" pitchFamily="49" charset="0"/>
              </a:rPr>
              <a:t>new_create_dissector_handle</a:t>
            </a:r>
            <a:r>
              <a:rPr lang="en-GB" sz="1050" dirty="0" smtClean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1050" dirty="0" smtClean="0">
                <a:latin typeface="Lucida Console" pitchFamily="49" charset="0"/>
              </a:rPr>
              <a:t>dissect_SF14</a:t>
            </a:r>
            <a:r>
              <a:rPr lang="en-GB" sz="1050" dirty="0" smtClean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 smtClean="0">
                <a:latin typeface="Lucida Console" pitchFamily="49" charset="0"/>
              </a:rPr>
              <a:t> proto_SF14</a:t>
            </a:r>
            <a:r>
              <a:rPr lang="en-GB" sz="1050" dirty="0" smtClean="0">
                <a:solidFill>
                  <a:srgbClr val="009900"/>
                </a:solidFill>
                <a:latin typeface="Lucida Console" pitchFamily="49" charset="0"/>
              </a:rPr>
              <a:t>)</a:t>
            </a:r>
            <a:r>
              <a:rPr lang="en-GB" sz="1050" dirty="0" smtClean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latin typeface="Lucida Console" pitchFamily="49" charset="0"/>
              </a:rPr>
              <a:t>    </a:t>
            </a:r>
            <a:r>
              <a:rPr lang="en-GB" sz="1050" dirty="0" err="1">
                <a:latin typeface="Lucida Console" pitchFamily="49" charset="0"/>
              </a:rPr>
              <a:t>dissector_add_uint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(</a:t>
            </a:r>
            <a:r>
              <a:rPr lang="en-GB" sz="105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1050" dirty="0" err="1">
                <a:solidFill>
                  <a:srgbClr val="FF0000"/>
                </a:solidFill>
                <a:latin typeface="Lucida Console" pitchFamily="49" charset="0"/>
              </a:rPr>
              <a:t>tcp.port</a:t>
            </a:r>
            <a:r>
              <a:rPr lang="en-GB" sz="1050" dirty="0">
                <a:solidFill>
                  <a:srgbClr val="FF0000"/>
                </a:solidFill>
                <a:latin typeface="Lucida Console" pitchFamily="49" charset="0"/>
              </a:rPr>
              <a:t>"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 smtClean="0">
                <a:latin typeface="Lucida Console" pitchFamily="49" charset="0"/>
              </a:rPr>
              <a:t>SF14_PORT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,</a:t>
            </a:r>
            <a:r>
              <a:rPr lang="en-GB" sz="1050" dirty="0">
                <a:latin typeface="Lucida Console" pitchFamily="49" charset="0"/>
              </a:rPr>
              <a:t> </a:t>
            </a:r>
            <a:r>
              <a:rPr lang="en-GB" sz="1050" dirty="0" smtClean="0">
                <a:latin typeface="Lucida Console" pitchFamily="49" charset="0"/>
              </a:rPr>
              <a:t>SF14_handle</a:t>
            </a: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)</a:t>
            </a:r>
            <a:r>
              <a:rPr lang="en-GB" sz="1050" dirty="0">
                <a:solidFill>
                  <a:srgbClr val="339933"/>
                </a:solidFill>
                <a:latin typeface="Lucida Console" pitchFamily="49" charset="0"/>
              </a:rPr>
              <a:t>;</a:t>
            </a:r>
            <a:endParaRPr lang="en-GB" sz="1050" dirty="0">
              <a:latin typeface="Lucida Console" pitchFamily="49" charset="0"/>
            </a:endParaRPr>
          </a:p>
          <a:p>
            <a:pPr marL="0" marR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rgbClr val="009900"/>
                </a:solidFill>
                <a:latin typeface="Lucida Console" pitchFamily="49" charset="0"/>
              </a:rPr>
              <a:t>}</a:t>
            </a:r>
            <a:endParaRPr lang="en-GB" sz="1050" b="0" i="0" dirty="0">
              <a:effectLst/>
              <a:latin typeface="Lucida Console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1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dissectors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this simple “protocol”, Wireshark displays are almost identical</a:t>
            </a:r>
          </a:p>
          <a:p>
            <a:r>
              <a:rPr lang="en-US" dirty="0" smtClean="0"/>
              <a:t>WSGD and </a:t>
            </a:r>
            <a:r>
              <a:rPr lang="en-US" dirty="0" err="1" smtClean="0"/>
              <a:t>Lua</a:t>
            </a:r>
            <a:r>
              <a:rPr lang="en-US" dirty="0" smtClean="0"/>
              <a:t> dissectors are quick and easy to develop; edit file and restart Wireshark</a:t>
            </a:r>
          </a:p>
          <a:p>
            <a:r>
              <a:rPr lang="en-US" dirty="0" smtClean="0"/>
              <a:t>WSGD facilities are most limited option, </a:t>
            </a:r>
            <a:r>
              <a:rPr lang="en-US" dirty="0" err="1" smtClean="0"/>
              <a:t>Lua</a:t>
            </a:r>
            <a:r>
              <a:rPr lang="en-US" dirty="0" smtClean="0"/>
              <a:t> more advanced</a:t>
            </a:r>
          </a:p>
          <a:p>
            <a:r>
              <a:rPr lang="en-US" dirty="0" smtClean="0"/>
              <a:t>C dissectors easy to distribute, build an installer package, easy to contribute back to Wireshark</a:t>
            </a:r>
          </a:p>
          <a:p>
            <a:r>
              <a:rPr lang="en-US" dirty="0" smtClean="0"/>
              <a:t>WSGD 124 lines, </a:t>
            </a:r>
            <a:r>
              <a:rPr lang="en-US" dirty="0" err="1" smtClean="0"/>
              <a:t>Lua</a:t>
            </a:r>
            <a:r>
              <a:rPr lang="en-US" dirty="0" smtClean="0"/>
              <a:t> 89 lines, C </a:t>
            </a:r>
            <a:r>
              <a:rPr lang="en-US" smtClean="0"/>
              <a:t>270 lines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dissectors performance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visible difference for a small capture file, 11 packets</a:t>
            </a:r>
          </a:p>
          <a:p>
            <a:r>
              <a:rPr lang="en-US" dirty="0" smtClean="0"/>
              <a:t>Medium capture file (~ 1M packets) results:</a:t>
            </a:r>
          </a:p>
          <a:p>
            <a:pPr lvl="1"/>
            <a:r>
              <a:rPr lang="en-US" dirty="0" smtClean="0"/>
              <a:t>WSGD: 2:16</a:t>
            </a:r>
          </a:p>
          <a:p>
            <a:pPr lvl="1"/>
            <a:r>
              <a:rPr lang="en-US" dirty="0" err="1" smtClean="0"/>
              <a:t>Lua</a:t>
            </a:r>
            <a:r>
              <a:rPr lang="en-US" dirty="0" smtClean="0"/>
              <a:t>: 0:39</a:t>
            </a:r>
          </a:p>
          <a:p>
            <a:pPr lvl="1"/>
            <a:r>
              <a:rPr lang="en-US" dirty="0" smtClean="0"/>
              <a:t>C: 0:20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dissector options?</a:t>
            </a:r>
          </a:p>
          <a:p>
            <a:r>
              <a:rPr lang="en-US" dirty="0" smtClean="0"/>
              <a:t>Future directions?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Wireshark Internals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Wireshark provides a framework for loading, dissection and visualization of network traffic</a:t>
            </a:r>
          </a:p>
          <a:p>
            <a:r>
              <a:rPr lang="en-US" dirty="0" smtClean="0"/>
              <a:t>Wireshark framework allows individual dissectors access to network data via </a:t>
            </a:r>
            <a:r>
              <a:rPr lang="en-US" dirty="0" err="1" smtClean="0"/>
              <a:t>libwiretap</a:t>
            </a:r>
            <a:endParaRPr lang="en-US" dirty="0" smtClean="0"/>
          </a:p>
          <a:p>
            <a:r>
              <a:rPr lang="en-US" dirty="0" smtClean="0"/>
              <a:t>Wireshark framework provides utility functions for dissectors when dissecting data</a:t>
            </a:r>
          </a:p>
          <a:p>
            <a:r>
              <a:rPr lang="en-US" dirty="0" smtClean="0"/>
              <a:t>Wireshark framework allows dissectors to write out products of dissection </a:t>
            </a:r>
          </a:p>
          <a:p>
            <a:pPr lvl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Dissectors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Dissectors “register” their interest in data from a lower level protocol dissector, e.g. </a:t>
            </a:r>
            <a:r>
              <a:rPr lang="en-US" dirty="0" err="1" smtClean="0"/>
              <a:t>tcp</a:t>
            </a:r>
            <a:r>
              <a:rPr lang="en-US" dirty="0" smtClean="0"/>
              <a:t> port 54321</a:t>
            </a:r>
          </a:p>
          <a:p>
            <a:r>
              <a:rPr lang="en-US" dirty="0" smtClean="0"/>
              <a:t>The lower level dissector hands the payload body to the registered dissector</a:t>
            </a:r>
          </a:p>
          <a:p>
            <a:r>
              <a:rPr lang="en-US" dirty="0" smtClean="0"/>
              <a:t>Dissectors “pick apart” a protocol into the individual elements of the protocol message</a:t>
            </a:r>
          </a:p>
          <a:p>
            <a:r>
              <a:rPr lang="en-US" dirty="0" smtClean="0"/>
              <a:t>Each element of a protocol may have a type, e.g. integer, string, bit field, timestamp</a:t>
            </a:r>
          </a:p>
          <a:p>
            <a:r>
              <a:rPr lang="en-US" dirty="0" smtClean="0"/>
              <a:t>Dissectors provide elements that may be used in display filters</a:t>
            </a:r>
          </a:p>
          <a:p>
            <a:pPr lvl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9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Dissector output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the protocol column</a:t>
            </a:r>
          </a:p>
          <a:p>
            <a:r>
              <a:rPr lang="en-US" dirty="0" smtClean="0"/>
              <a:t>Set the info column</a:t>
            </a:r>
          </a:p>
          <a:p>
            <a:r>
              <a:rPr lang="en-US" dirty="0" smtClean="0"/>
              <a:t>Create tree entries as required</a:t>
            </a:r>
          </a:p>
          <a:p>
            <a:pPr lvl="1"/>
            <a:r>
              <a:rPr lang="en-US" dirty="0" smtClean="0"/>
              <a:t>Create </a:t>
            </a:r>
            <a:r>
              <a:rPr lang="en-US" dirty="0" err="1" smtClean="0"/>
              <a:t>subtree</a:t>
            </a:r>
            <a:r>
              <a:rPr lang="en-US" dirty="0" smtClean="0"/>
              <a:t> entries for protocol components</a:t>
            </a:r>
          </a:p>
          <a:p>
            <a:pPr lvl="1"/>
            <a:r>
              <a:rPr lang="en-US" dirty="0" smtClean="0"/>
              <a:t>Add values, text to tree entries</a:t>
            </a:r>
          </a:p>
          <a:p>
            <a:r>
              <a:rPr lang="en-US" dirty="0" smtClean="0"/>
              <a:t>Call sub-dissectors as required</a:t>
            </a:r>
          </a:p>
          <a:p>
            <a:pPr lvl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Dissector Construction Options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 based</a:t>
            </a:r>
          </a:p>
          <a:p>
            <a:pPr lvl="1"/>
            <a:r>
              <a:rPr lang="en-US" dirty="0" smtClean="0"/>
              <a:t>Built-in, with </a:t>
            </a:r>
            <a:r>
              <a:rPr lang="en-US" dirty="0"/>
              <a:t>compilation – </a:t>
            </a:r>
            <a:r>
              <a:rPr lang="en-US" dirty="0" smtClean="0"/>
              <a:t>ASN.1, IDL </a:t>
            </a:r>
          </a:p>
          <a:p>
            <a:pPr lvl="1"/>
            <a:r>
              <a:rPr lang="en-US" dirty="0" smtClean="0"/>
              <a:t>External, without compilation – Wireshark Generic Dissector (WSGD)*</a:t>
            </a:r>
          </a:p>
          <a:p>
            <a:r>
              <a:rPr lang="en-US" dirty="0" smtClean="0"/>
              <a:t>Scripting language based</a:t>
            </a:r>
          </a:p>
          <a:p>
            <a:pPr lvl="1"/>
            <a:r>
              <a:rPr lang="en-US" dirty="0" smtClean="0"/>
              <a:t>Built-in, </a:t>
            </a:r>
            <a:r>
              <a:rPr lang="en-US" dirty="0" err="1" smtClean="0"/>
              <a:t>Lua</a:t>
            </a:r>
            <a:r>
              <a:rPr lang="en-US" dirty="0" smtClean="0"/>
              <a:t>*, Python (not in Windows)</a:t>
            </a:r>
          </a:p>
          <a:p>
            <a:pPr lvl="1"/>
            <a:r>
              <a:rPr lang="en-US" dirty="0" smtClean="0"/>
              <a:t>External, Python (</a:t>
            </a:r>
            <a:r>
              <a:rPr lang="en-US" dirty="0" err="1" smtClean="0">
                <a:hlinkClick r:id="rId2"/>
              </a:rPr>
              <a:t>pyreshark</a:t>
            </a:r>
            <a:r>
              <a:rPr lang="en-US" dirty="0" smtClean="0"/>
              <a:t>)</a:t>
            </a:r>
          </a:p>
          <a:p>
            <a:r>
              <a:rPr lang="en-US" dirty="0" smtClean="0"/>
              <a:t>C based*</a:t>
            </a:r>
          </a:p>
          <a:p>
            <a:pPr lvl="1"/>
            <a:r>
              <a:rPr lang="en-US" dirty="0" smtClean="0"/>
              <a:t>Traditional format, requires a development environment</a:t>
            </a:r>
          </a:p>
          <a:p>
            <a:pPr lvl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protocol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Made up for this presentation</a:t>
            </a:r>
          </a:p>
          <a:p>
            <a:r>
              <a:rPr lang="en-US" dirty="0" smtClean="0"/>
              <a:t>Has a header with a byte indicating the message type, and a short (2 bytes in big-endian format) for the total message length (including the header)</a:t>
            </a:r>
          </a:p>
          <a:p>
            <a:r>
              <a:rPr lang="en-US" dirty="0" smtClean="0"/>
              <a:t>Commands are:</a:t>
            </a:r>
          </a:p>
          <a:p>
            <a:pPr lvl="1"/>
            <a:r>
              <a:rPr lang="en-US" dirty="0" smtClean="0"/>
              <a:t> connect (20) and </a:t>
            </a:r>
            <a:r>
              <a:rPr lang="en-US" dirty="0" err="1" smtClean="0"/>
              <a:t>connect_ack</a:t>
            </a:r>
            <a:r>
              <a:rPr lang="en-US" dirty="0" smtClean="0"/>
              <a:t> (21) that have a long (4 bytes in little-endian format) id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isconnect (60) and </a:t>
            </a:r>
            <a:r>
              <a:rPr lang="en-US" dirty="0" err="1" smtClean="0"/>
              <a:t>disconnect_ack</a:t>
            </a:r>
            <a:r>
              <a:rPr lang="en-US" dirty="0" smtClean="0"/>
              <a:t> (61) that</a:t>
            </a:r>
            <a:r>
              <a:rPr lang="en-US" dirty="0"/>
              <a:t> have a long (4 bytes in </a:t>
            </a:r>
            <a:r>
              <a:rPr lang="en-US" dirty="0" smtClean="0"/>
              <a:t>little-endian </a:t>
            </a:r>
            <a:r>
              <a:rPr lang="en-US" dirty="0"/>
              <a:t>format) </a:t>
            </a:r>
            <a:r>
              <a:rPr lang="en-US" dirty="0" smtClean="0"/>
              <a:t>id</a:t>
            </a:r>
          </a:p>
          <a:p>
            <a:pPr lvl="1"/>
            <a:r>
              <a:rPr lang="en-US" dirty="0" err="1" smtClean="0"/>
              <a:t>request_data</a:t>
            </a:r>
            <a:r>
              <a:rPr lang="en-US" dirty="0" smtClean="0"/>
              <a:t> and </a:t>
            </a:r>
            <a:r>
              <a:rPr lang="en-US" dirty="0" err="1" smtClean="0"/>
              <a:t>request_reply</a:t>
            </a:r>
            <a:r>
              <a:rPr lang="en-US" dirty="0" smtClean="0"/>
              <a:t> that have a byte indicating the data type and for the reply an actual data value;</a:t>
            </a:r>
          </a:p>
          <a:p>
            <a:pPr lvl="2"/>
            <a:r>
              <a:rPr lang="en-US" dirty="0" smtClean="0"/>
              <a:t>Data type 0 – a little-endian short</a:t>
            </a:r>
          </a:p>
          <a:p>
            <a:pPr lvl="2"/>
            <a:r>
              <a:rPr lang="en-US" dirty="0" smtClean="0"/>
              <a:t>Data type 1 – a little-endian long</a:t>
            </a:r>
          </a:p>
          <a:p>
            <a:pPr lvl="2"/>
            <a:r>
              <a:rPr lang="en-US" dirty="0" smtClean="0"/>
              <a:t>Data type 2 – a 15 character string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based Dissectors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Protocol definition held in text file(s) in human readable form</a:t>
            </a:r>
          </a:p>
          <a:p>
            <a:r>
              <a:rPr lang="en-US" dirty="0" smtClean="0"/>
              <a:t>Definitions are interpreted or compiled to produce a dissector</a:t>
            </a:r>
          </a:p>
          <a:p>
            <a:r>
              <a:rPr lang="en-US" dirty="0" smtClean="0"/>
              <a:t>Low barrier to entry, although ASN.1 and IDL requires a development environment to compile resulting dissector</a:t>
            </a:r>
          </a:p>
          <a:p>
            <a:r>
              <a:rPr lang="en-US" dirty="0" smtClean="0"/>
              <a:t>Interpreted text files are least </a:t>
            </a:r>
            <a:r>
              <a:rPr lang="en-US" dirty="0" err="1" smtClean="0"/>
              <a:t>performant</a:t>
            </a:r>
            <a:r>
              <a:rPr lang="en-US" dirty="0" smtClean="0"/>
              <a:t> option</a:t>
            </a:r>
          </a:p>
          <a:p>
            <a:r>
              <a:rPr lang="en-US" dirty="0" smtClean="0"/>
              <a:t>Least flexible option for access to </a:t>
            </a:r>
            <a:r>
              <a:rPr lang="en-US" dirty="0" err="1" smtClean="0"/>
              <a:t>libwireshark</a:t>
            </a:r>
            <a:r>
              <a:rPr lang="en-US" dirty="0" smtClean="0"/>
              <a:t> infrastructure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77D-13F8-C049-A360-3871C7C0A4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3541</TotalTime>
  <Words>1623</Words>
  <Application>Microsoft Office PowerPoint</Application>
  <PresentationFormat>On-screen Show (4:3)</PresentationFormat>
  <Paragraphs>631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simple-light</vt:lpstr>
      <vt:lpstr>Custom Design</vt:lpstr>
      <vt:lpstr>Wireshark Dissectors</vt:lpstr>
      <vt:lpstr>Introduction</vt:lpstr>
      <vt:lpstr>Topics to be Covered</vt:lpstr>
      <vt:lpstr>Wireshark Internals</vt:lpstr>
      <vt:lpstr>Dissectors overview</vt:lpstr>
      <vt:lpstr>Dissector output</vt:lpstr>
      <vt:lpstr>Dissector Construction Options</vt:lpstr>
      <vt:lpstr>Demonstration protocol</vt:lpstr>
      <vt:lpstr>Text based Dissectors</vt:lpstr>
      <vt:lpstr>Wireshark Generic Dissector (WSGD)</vt:lpstr>
      <vt:lpstr>WSGD Dissectors</vt:lpstr>
      <vt:lpstr>WSGD Basics – Protocol Definition</vt:lpstr>
      <vt:lpstr>WSGD Basics – Field Definitions I</vt:lpstr>
      <vt:lpstr>WSGD Basics – Field Definitions II</vt:lpstr>
      <vt:lpstr>WSGD Basics – Field Definitions III</vt:lpstr>
      <vt:lpstr>WSGD Basics – Field Definitions IV</vt:lpstr>
      <vt:lpstr>Scripting language based dissectors</vt:lpstr>
      <vt:lpstr>Lua dissectors</vt:lpstr>
      <vt:lpstr>Lua dissector Basics – Protocol definition</vt:lpstr>
      <vt:lpstr>Lua dissector Basics – Field definition</vt:lpstr>
      <vt:lpstr>Lua dissector Basics – Dissector function I</vt:lpstr>
      <vt:lpstr>Lua dissector Basics – Dissector function II</vt:lpstr>
      <vt:lpstr>Lua dissector Basics – Dissector registration</vt:lpstr>
      <vt:lpstr>C based dissectors</vt:lpstr>
      <vt:lpstr>C dissector installation</vt:lpstr>
      <vt:lpstr>C dissector – preliminary declarations</vt:lpstr>
      <vt:lpstr>C dissector – dissection function I</vt:lpstr>
      <vt:lpstr>C dissector – dissection function II</vt:lpstr>
      <vt:lpstr>C dissector – dissection function III</vt:lpstr>
      <vt:lpstr>C dissector – protocol registration I</vt:lpstr>
      <vt:lpstr>C dissector – protocol registration II</vt:lpstr>
      <vt:lpstr>Comparison of dissectors</vt:lpstr>
      <vt:lpstr>Comparison of dissectors performance</vt:lpstr>
      <vt:lpstr>Questions?</vt:lpstr>
    </vt:vector>
  </TitlesOfParts>
  <Company>Riverbed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Doe</dc:title>
  <dc:creator>Emilio Casco</dc:creator>
  <cp:lastModifiedBy>Graham Bloice</cp:lastModifiedBy>
  <cp:revision>124</cp:revision>
  <dcterms:created xsi:type="dcterms:W3CDTF">2012-05-31T18:19:17Z</dcterms:created>
  <dcterms:modified xsi:type="dcterms:W3CDTF">2014-06-16T14:11:28Z</dcterms:modified>
</cp:coreProperties>
</file>